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handoutMasterIdLst>
    <p:handoutMasterId r:id="rId42"/>
  </p:handoutMasterIdLst>
  <p:sldIdLst>
    <p:sldId id="380" r:id="rId2"/>
    <p:sldId id="384" r:id="rId3"/>
    <p:sldId id="385" r:id="rId4"/>
    <p:sldId id="386" r:id="rId5"/>
    <p:sldId id="388" r:id="rId6"/>
    <p:sldId id="389" r:id="rId7"/>
    <p:sldId id="392" r:id="rId8"/>
    <p:sldId id="390" r:id="rId9"/>
    <p:sldId id="391" r:id="rId10"/>
    <p:sldId id="393" r:id="rId11"/>
    <p:sldId id="394" r:id="rId12"/>
    <p:sldId id="395" r:id="rId13"/>
    <p:sldId id="365" r:id="rId14"/>
    <p:sldId id="372" r:id="rId15"/>
    <p:sldId id="366" r:id="rId16"/>
    <p:sldId id="367" r:id="rId17"/>
    <p:sldId id="379" r:id="rId18"/>
    <p:sldId id="267" r:id="rId19"/>
    <p:sldId id="274" r:id="rId20"/>
    <p:sldId id="275" r:id="rId21"/>
    <p:sldId id="276" r:id="rId22"/>
    <p:sldId id="277" r:id="rId23"/>
    <p:sldId id="361" r:id="rId24"/>
    <p:sldId id="280" r:id="rId25"/>
    <p:sldId id="362" r:id="rId26"/>
    <p:sldId id="376" r:id="rId27"/>
    <p:sldId id="377" r:id="rId28"/>
    <p:sldId id="373" r:id="rId29"/>
    <p:sldId id="374" r:id="rId30"/>
    <p:sldId id="378" r:id="rId31"/>
    <p:sldId id="375" r:id="rId32"/>
    <p:sldId id="383" r:id="rId33"/>
    <p:sldId id="369" r:id="rId34"/>
    <p:sldId id="283" r:id="rId35"/>
    <p:sldId id="284" r:id="rId36"/>
    <p:sldId id="285" r:id="rId37"/>
    <p:sldId id="286" r:id="rId38"/>
    <p:sldId id="381" r:id="rId39"/>
    <p:sldId id="382" r:id="rId40"/>
  </p:sldIdLst>
  <p:sldSz cx="9144000" cy="6858000" type="screen4x3"/>
  <p:notesSz cx="96012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3200C0"/>
    <a:srgbClr val="2909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99"/>
    <p:restoredTop sz="86425" autoAdjust="0"/>
  </p:normalViewPr>
  <p:slideViewPr>
    <p:cSldViewPr>
      <p:cViewPr varScale="1">
        <p:scale>
          <a:sx n="98" d="100"/>
          <a:sy n="98" d="100"/>
        </p:scale>
        <p:origin x="95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35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38180" y="0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483FE-1C75-4C0E-94EA-7CA64890BE66}" type="datetimeFigureOut">
              <a:rPr lang="en-US" smtClean="0"/>
              <a:pPr/>
              <a:t>11/5/21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948715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438180" y="6948715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5D2E65-3679-47D4-97E2-DE1AB93850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971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6:46:34.3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9366 9970 24575,'-31'14'0,"13"-11"0,-10 25 0,10-10 0,-14 14 0,1-15 0,-1 12 0,-28-12 0,7 15 0,15-9 0,-2 0 0,-23 12 0,24-4 0,0-2 0,-28-8-497,22 13 1,-2 3 496,-34 2 0,40-1 0,1 1 0,1-13 0,1-2-175,-26 21 175,-14-13 0,25 0 0,-21 14 0,39 3 0,-11 1 0,0-4 0,-3-15 0,0 1 0,3 0 0,0-15 0,25 12 984,-22-26-984,40 11 184,-11 0-184,14-10 0,0 10 0,0-28 0,0-4 0,0-13 0,14-1 0,18 0 0,3-14 0,11-3 0,-15-1 0,15-10 0,-10 25 0,10-11 0,-15 15 0,-13 13 0,10-10 0,-24 10 0,24 0 0,-25-10 0,26 25 0,-26-26 0,11 26 0,14-25 0,-20 24 0,20-10 0,-14 14 0,-11-28 0,12 21 0,-15-21 0,0 56 0,-15-21 0,12 35 0,-39-38 0,20 24 0,-23-10 0,13 13 0,0 1 0,-14 0 0,11 14 0,-25-11 0,25 25 0,-39-11 0,35 15 0,-35-15 0,38-3 0,-9 0 0,13-11 0,0-3 0,0-4 0,15-24 0,-12 24 0,26-25 0,-11 12 0,14-15 0,0 0 0,14 0 0,4 0 0,27 0 0,5 0 0,13 0 0,-18 0 0,2 0 0,38 0 0,-37-1 0,-1 2 0,31-1 0,-1 0 0,-10 0 0,-3 0 0,-19 0 0,-13 0 0,-14 0 0,-4 0 0,0 0 0,4-15 0,-1 12 0,-2-11 0</inkml:trace>
  <inkml:trace contextRef="#ctx0" brushRef="#br0" timeOffset="2050">9620 9811 24575,'50'0'0,"10"0"0,3 14 0,-10-11 0,-9 10 0,0 3 0,9 1 0,-14 5 0,0 2 0,10 11 0,-17-3 0,-4-4 0,-10-24 0,14 24 0,-15-10 0,11-1 0,-10 12 0,14 2 0,14-9 0,3 34 0,0-35 0,-3 25 0,-14-14 0,0 14 0,-1-11 0,1 11 0,-14-29 0,10-2 0,-24-15 0,10 14 0,-14-11 0,0 11 0,14-14 0,-11 0 0,12 0 0,-15 0 0,0 14 0,14-10 0,-11 10 0,11-14 0,-14 0 0,0 0 0,0 14 0,0-10 0,0 10 0,0 0 0,28-11 0,-20 26 0,20-12 0,-28 1 0,0 10 0,0-24 0,0 10 0,0 0 0,14-11 0,-11 26 0,12-26 0,-15 11 0,14-14 0,-11 28 0,25-20 0,-10 20 0,0-14 0,10-11 0,-25 26 0,26-26 0,-26 11 0,11-14 0,0 14 0,-10-10 0,10 10 0,-14-14 0,0 14 0,-14-24 0,10 6 0,-24-14 0,11-24 0,-15-7 0,14-4 0,-10-7 0,24 14 0,-24-3 0,25-1 0,-11 4 0,-1 29 0,12-12 0,-11 12 0,14-1 0,0-24 0,0 35 0,0-21 0,0 56 0,0-7 0,14 39 0,4-11 0,13 15 0,1 13-494,-16-29 0,0 0 494,16 22 0,-17-18 0,1-2 0,16 3 0,0 25 0,-15-29 0,12-17 0,-26-4 0,11-24 0,-14 38 988,0-35-988,0 21 0,-28-28 0,-21 0 0,-33-28-848,22 18 0,-3-1 848,5-11 0,0-2 0,-6 7 0,1 3-589,8 5 1,0 0 588,-7-6 0,1 2 0,9 10 0,1 2-198,-4-6 0,1 0 198,-24 7 0,43 0 0,-7 0 1554,38 0-1554,-24 0 1255,25-14-1255,-11 10 115,14-10 0,0 14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458" y="0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A5E92A9-E9A6-4CBA-8924-4EDCE621F4F1}" type="datetimeFigureOut">
              <a:rPr lang="en-US" smtClean="0"/>
              <a:pPr/>
              <a:t>11/5/21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171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458" y="6948171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853599F7-A18F-49EF-99DF-6890E6C583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604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599F7-A18F-49EF-99DF-6890E6C583E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405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599F7-A18F-49EF-99DF-6890E6C583E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212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36576" y="606856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68568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438400" y="6019800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dirty="0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086600" y="6019800"/>
            <a:ext cx="20574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vi-VN"/>
              <a:t>Chương 4 – Kỹ thuật mã hóa kênh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228600" y="62484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DD95983-6AA3-4F6B-98EA-7953A4D4C3D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819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Chương 4 – Kỹ thuật mã hóa kênh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r>
              <a:rPr lang="vi-VN"/>
              <a:t>Chương 4 – Kỹ thuật mã hóa kênh</a:t>
            </a:r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CDD95983-6AA3-4F6B-98EA-7953A4D4C3D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475"/>
            <a:ext cx="8385175" cy="14319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905000"/>
            <a:ext cx="3927475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8075" y="1905000"/>
            <a:ext cx="3927475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245225"/>
            <a:ext cx="1901825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90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/>
              <a:t>Chương 4 – Kỹ thuật mã hóa kênh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37375" y="6245225"/>
            <a:ext cx="1901825" cy="476250"/>
          </a:xfrm>
        </p:spPr>
        <p:txBody>
          <a:bodyPr/>
          <a:lstStyle>
            <a:lvl1pPr>
              <a:defRPr/>
            </a:lvl1pPr>
          </a:lstStyle>
          <a:p>
            <a:fld id="{A1EC7A20-3C6A-496B-9976-157220B62F67}" type="slidenum">
              <a:rPr lang="vi-VN" altLang="en-US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4282574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475"/>
            <a:ext cx="8385175" cy="14319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905000"/>
            <a:ext cx="3927475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918075" y="1905000"/>
            <a:ext cx="3927475" cy="2019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918075" y="4076700"/>
            <a:ext cx="3927475" cy="2019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838200" y="6245225"/>
            <a:ext cx="1901825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4290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/>
              <a:t>Chương 4 – Kỹ thuật mã hóa kênh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937375" y="6245225"/>
            <a:ext cx="1901825" cy="476250"/>
          </a:xfrm>
        </p:spPr>
        <p:txBody>
          <a:bodyPr/>
          <a:lstStyle>
            <a:lvl1pPr>
              <a:defRPr/>
            </a:lvl1pPr>
          </a:lstStyle>
          <a:p>
            <a:fld id="{F7D362C5-DA37-474C-9CEA-BEB3AC75A586}" type="slidenum">
              <a:rPr lang="vi-VN" altLang="en-US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3455169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475"/>
            <a:ext cx="8385175" cy="14319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05000"/>
            <a:ext cx="3927475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918075" y="1905000"/>
            <a:ext cx="3927475" cy="2019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918075" y="4076700"/>
            <a:ext cx="3927475" cy="2019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838200" y="6245225"/>
            <a:ext cx="1901825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4290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/>
              <a:t>Chương 4 – Kỹ thuật mã hóa kênh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937375" y="6245225"/>
            <a:ext cx="1901825" cy="476250"/>
          </a:xfrm>
        </p:spPr>
        <p:txBody>
          <a:bodyPr/>
          <a:lstStyle>
            <a:lvl1pPr>
              <a:defRPr/>
            </a:lvl1pPr>
          </a:lstStyle>
          <a:p>
            <a:fld id="{B84FA0D0-8961-4B3A-AC5A-0D3ABF460D6F}" type="slidenum">
              <a:rPr lang="vi-VN" altLang="en-US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3188525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762000"/>
          </a:xfrm>
        </p:spPr>
        <p:txBody>
          <a:bodyPr>
            <a:normAutofit/>
          </a:bodyPr>
          <a:lstStyle>
            <a:lvl1pPr algn="ctr">
              <a:defRPr sz="36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6416675"/>
            <a:ext cx="8686800" cy="365125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vi-VN" dirty="0"/>
              <a:t>Chương </a:t>
            </a:r>
            <a:r>
              <a:rPr lang="en-US" dirty="0"/>
              <a:t>4</a:t>
            </a:r>
            <a:r>
              <a:rPr lang="vi-VN" dirty="0"/>
              <a:t> – Kỹ thuật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kênh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914400"/>
            <a:ext cx="533400" cy="244476"/>
          </a:xfrm>
        </p:spPr>
        <p:txBody>
          <a:bodyPr>
            <a:noAutofit/>
          </a:bodyPr>
          <a:lstStyle>
            <a:lvl1pPr>
              <a:defRPr sz="160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CDD95983-6AA3-4F6B-98EA-7953A4D4C3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228600" y="1219200"/>
            <a:ext cx="8686800" cy="5105400"/>
          </a:xfrm>
        </p:spPr>
        <p:txBody>
          <a:bodyPr/>
          <a:lstStyle>
            <a:lvl1pPr>
              <a:defRPr sz="2000" b="0">
                <a:latin typeface="Times New Roman" pitchFamily="18" charset="0"/>
                <a:cs typeface="Times New Roman" pitchFamily="18" charset="0"/>
              </a:defRPr>
            </a:lvl1pPr>
            <a:lvl2pPr>
              <a:defRPr sz="1900">
                <a:latin typeface="Times New Roman" pitchFamily="18" charset="0"/>
                <a:cs typeface="Times New Roman" pitchFamily="18" charset="0"/>
              </a:defRPr>
            </a:lvl2pPr>
            <a:lvl3pPr>
              <a:defRPr sz="1800">
                <a:latin typeface="Times New Roman" pitchFamily="18" charset="0"/>
                <a:cs typeface="Times New Roman" pitchFamily="18" charset="0"/>
              </a:defRPr>
            </a:lvl3pPr>
            <a:lvl4pPr>
              <a:defRPr sz="1700">
                <a:latin typeface="Times New Roman" pitchFamily="18" charset="0"/>
                <a:cs typeface="Times New Roman" pitchFamily="18" charset="0"/>
              </a:defRPr>
            </a:lvl4pPr>
            <a:lvl5pPr>
              <a:defRPr sz="1600"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819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CDD95983-6AA3-4F6B-98EA-7953A4D4C3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vi-VN"/>
              <a:t>Chương 4 – Kỹ thuật mã hóa kênh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819400" cy="365125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CDD95983-6AA3-4F6B-98EA-7953A4D4C3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vi-VN"/>
              <a:t>Chương 4 – Kỹ thuật mã hóa kênh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819400" cy="365125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CDD95983-6AA3-4F6B-98EA-7953A4D4C3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vi-VN"/>
              <a:t>Chương 4 – Kỹ thuật mã hóa kênh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819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Chương 4 – Kỹ thuật mã hóa kênh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DD95983-6AA3-4F6B-98EA-7953A4D4C3D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819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Chương 4 – Kỹ thuật mã hóa kênh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DD95983-6AA3-4F6B-98EA-7953A4D4C3D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819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Chương 4 – Kỹ thuật mã hóa kênh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DD95983-6AA3-4F6B-98EA-7953A4D4C3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CDD95983-6AA3-4F6B-98EA-7953A4D4C3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r>
              <a:rPr lang="vi-VN"/>
              <a:t>Chương 4 – Kỹ thuật mã hóa kênh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762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28600" y="1295400"/>
            <a:ext cx="8686800" cy="50292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28600" y="6416675"/>
            <a:ext cx="8686800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 i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vi-VN" dirty="0"/>
              <a:t>Chương </a:t>
            </a:r>
            <a:r>
              <a:rPr lang="en-US" dirty="0"/>
              <a:t>4</a:t>
            </a:r>
            <a:r>
              <a:rPr lang="vi-VN" dirty="0"/>
              <a:t> – Kỹ thuật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kênh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91440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91440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914400"/>
            <a:ext cx="533400" cy="244476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ctr" eaLnBrk="1" latinLnBrk="0" hangingPunct="1">
              <a:defRPr kumimoji="0" sz="16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CDD95983-6AA3-4F6B-98EA-7953A4D4C3D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5" r:id="rId14"/>
  </p:sldLayoutIdLst>
  <p:hf hdr="0" dt="0"/>
  <p:txStyles>
    <p:titleStyle>
      <a:lvl1pPr algn="ctr" rtl="0" eaLnBrk="1" latinLnBrk="0" hangingPunct="1">
        <a:spcBef>
          <a:spcPct val="0"/>
        </a:spcBef>
        <a:buNone/>
        <a:defRPr kumimoji="0" sz="3600" b="1" kern="1200">
          <a:solidFill>
            <a:schemeClr val="tx2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rgbClr val="2909AF"/>
        </a:buClr>
        <a:buSzPct val="60000"/>
        <a:buFont typeface="Wingdings" pitchFamily="2" charset="2"/>
        <a:buChar char="q"/>
        <a:defRPr kumimoji="0"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640080" indent="-274320" algn="l" rtl="0" eaLnBrk="1" latinLnBrk="0" hangingPunct="1">
        <a:spcBef>
          <a:spcPts val="550"/>
        </a:spcBef>
        <a:buClr>
          <a:srgbClr val="2909AF"/>
        </a:buClr>
        <a:buSzPct val="100000"/>
        <a:buFont typeface="Wingdings" pitchFamily="2" charset="2"/>
        <a:buChar char="§"/>
        <a:defRPr kumimoji="0" sz="19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914400" indent="-228600" algn="l" rtl="0" eaLnBrk="1" latinLnBrk="0" hangingPunct="1">
        <a:spcBef>
          <a:spcPts val="500"/>
        </a:spcBef>
        <a:buClr>
          <a:srgbClr val="2909AF"/>
        </a:buClr>
        <a:buSzPct val="75000"/>
        <a:buFont typeface="Courier New" pitchFamily="49" charset="0"/>
        <a:buChar char="o"/>
        <a:defRPr kumimoji="0" sz="18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371600" indent="-228600" algn="l" rtl="0" eaLnBrk="1" latinLnBrk="0" hangingPunct="1">
        <a:spcBef>
          <a:spcPts val="400"/>
        </a:spcBef>
        <a:buClr>
          <a:srgbClr val="2909AF"/>
        </a:buClr>
        <a:buSzPct val="75000"/>
        <a:buFont typeface="Times New Roman" pitchFamily="18" charset="0"/>
        <a:buChar char="+"/>
        <a:defRPr kumimoji="0" sz="17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1828800" indent="-228600" algn="l" rtl="0" eaLnBrk="1" latinLnBrk="0" hangingPunct="1">
        <a:spcBef>
          <a:spcPts val="400"/>
        </a:spcBef>
        <a:buClr>
          <a:srgbClr val="2909AF"/>
        </a:buClr>
        <a:buSzPct val="65000"/>
        <a:buFont typeface="Arial" pitchFamily="34" charset="0"/>
        <a:buChar char="•"/>
        <a:defRPr kumimoji="0"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8.wmf"/><Relationship Id="rId4" Type="http://schemas.openxmlformats.org/officeDocument/2006/relationships/image" Target="../media/image17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/>
                <a:cs typeface="Arial"/>
              </a:rPr>
              <a:t>Sửa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bài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tập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về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nhà</a:t>
            </a:r>
            <a:r>
              <a:rPr lang="en-US" dirty="0">
                <a:latin typeface="Arial"/>
                <a:cs typeface="Arial"/>
              </a:rPr>
              <a:t> – </a:t>
            </a:r>
            <a:r>
              <a:rPr lang="en-US" dirty="0" err="1">
                <a:latin typeface="Arial"/>
                <a:cs typeface="Arial"/>
              </a:rPr>
              <a:t>mã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hoá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nguồn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/>
            </a:pPr>
            <a:r>
              <a:rPr lang="en-US" sz="2400" dirty="0" err="1">
                <a:latin typeface="Arial"/>
                <a:cs typeface="Arial"/>
              </a:rPr>
              <a:t>Bài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tập</a:t>
            </a:r>
            <a:r>
              <a:rPr lang="en-US" sz="2400" dirty="0">
                <a:latin typeface="Arial"/>
                <a:cs typeface="Arial"/>
              </a:rPr>
              <a:t> 1: </a:t>
            </a:r>
            <a:r>
              <a:rPr lang="en-US" sz="2400" dirty="0" err="1">
                <a:latin typeface="Arial"/>
                <a:cs typeface="Arial"/>
              </a:rPr>
              <a:t>nhóm</a:t>
            </a:r>
            <a:r>
              <a:rPr lang="en-US" sz="2400" dirty="0">
                <a:latin typeface="Arial"/>
                <a:cs typeface="Arial"/>
              </a:rPr>
              <a:t> 2, </a:t>
            </a:r>
            <a:r>
              <a:rPr lang="en-US" sz="2400" dirty="0" err="1">
                <a:latin typeface="Arial"/>
                <a:cs typeface="Arial"/>
              </a:rPr>
              <a:t>nhóm</a:t>
            </a:r>
            <a:r>
              <a:rPr lang="en-US" sz="2400" dirty="0">
                <a:latin typeface="Arial"/>
                <a:cs typeface="Arial"/>
              </a:rPr>
              <a:t> 3</a:t>
            </a: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/>
            </a:pPr>
            <a:r>
              <a:rPr lang="en-US" sz="2400" dirty="0" err="1">
                <a:latin typeface="Arial"/>
                <a:cs typeface="Arial"/>
              </a:rPr>
              <a:t>Bài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tập</a:t>
            </a:r>
            <a:r>
              <a:rPr lang="en-US" sz="2400" dirty="0">
                <a:latin typeface="Arial"/>
                <a:cs typeface="Arial"/>
              </a:rPr>
              <a:t> 2: </a:t>
            </a:r>
            <a:r>
              <a:rPr lang="en-US" sz="2400" dirty="0" err="1">
                <a:latin typeface="Arial"/>
                <a:cs typeface="Arial"/>
              </a:rPr>
              <a:t>nhóm</a:t>
            </a:r>
            <a:r>
              <a:rPr lang="en-US" sz="2400" dirty="0">
                <a:latin typeface="Arial"/>
                <a:cs typeface="Arial"/>
              </a:rPr>
              <a:t> 4, </a:t>
            </a:r>
            <a:r>
              <a:rPr lang="en-US" sz="2400" dirty="0" err="1">
                <a:latin typeface="Arial"/>
                <a:cs typeface="Arial"/>
              </a:rPr>
              <a:t>nhóm</a:t>
            </a:r>
            <a:r>
              <a:rPr lang="en-US" sz="2400" dirty="0">
                <a:latin typeface="Arial"/>
                <a:cs typeface="Arial"/>
              </a:rPr>
              <a:t> 6</a:t>
            </a: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/>
            </a:pPr>
            <a:r>
              <a:rPr lang="en-US" sz="2400" dirty="0" err="1">
                <a:latin typeface="Arial"/>
                <a:cs typeface="Arial"/>
              </a:rPr>
              <a:t>Nhóm</a:t>
            </a:r>
            <a:r>
              <a:rPr lang="en-US" sz="2400" dirty="0">
                <a:latin typeface="Arial"/>
                <a:cs typeface="Arial"/>
              </a:rPr>
              <a:t> 2 </a:t>
            </a:r>
            <a:r>
              <a:rPr lang="en-US" sz="2400" dirty="0" err="1">
                <a:latin typeface="Arial"/>
                <a:cs typeface="Arial"/>
              </a:rPr>
              <a:t>chuẩn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bị</a:t>
            </a:r>
            <a:r>
              <a:rPr lang="en-US" sz="2400" dirty="0">
                <a:latin typeface="Arial"/>
                <a:cs typeface="Arial"/>
              </a:rPr>
              <a:t>, chia </a:t>
            </a:r>
            <a:r>
              <a:rPr lang="en-US" sz="2400" dirty="0" err="1">
                <a:latin typeface="Arial"/>
                <a:cs typeface="Arial"/>
              </a:rPr>
              <a:t>sẻ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màn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hình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và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bắt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đầu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thuyết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trình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lúc</a:t>
            </a:r>
            <a:r>
              <a:rPr lang="en-US" sz="2400" dirty="0">
                <a:latin typeface="Arial"/>
                <a:cs typeface="Arial"/>
              </a:rPr>
              <a:t> 13h35.</a:t>
            </a: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/>
            </a:pPr>
            <a:r>
              <a:rPr lang="en-US" sz="2400" dirty="0" err="1">
                <a:latin typeface="Arial"/>
                <a:cs typeface="Arial"/>
              </a:rPr>
              <a:t>Nội</a:t>
            </a:r>
            <a:r>
              <a:rPr lang="en-US" sz="2400" dirty="0">
                <a:latin typeface="Arial"/>
                <a:cs typeface="Arial"/>
              </a:rPr>
              <a:t> dung </a:t>
            </a:r>
            <a:r>
              <a:rPr lang="en-US" sz="2400" dirty="0" err="1">
                <a:latin typeface="Arial"/>
                <a:cs typeface="Arial"/>
              </a:rPr>
              <a:t>trình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bày</a:t>
            </a:r>
            <a:r>
              <a:rPr lang="en-US" sz="2400" dirty="0">
                <a:latin typeface="Arial"/>
                <a:cs typeface="Arial"/>
              </a:rPr>
              <a:t>: </a:t>
            </a:r>
            <a:r>
              <a:rPr lang="en-US" sz="2400" dirty="0" err="1">
                <a:latin typeface="Arial"/>
                <a:cs typeface="Arial"/>
              </a:rPr>
              <a:t>nội</a:t>
            </a:r>
            <a:r>
              <a:rPr lang="en-US" sz="2400" dirty="0">
                <a:latin typeface="Arial"/>
                <a:cs typeface="Arial"/>
              </a:rPr>
              <a:t> dung </a:t>
            </a:r>
            <a:r>
              <a:rPr lang="en-US" sz="2400" dirty="0" err="1">
                <a:latin typeface="Arial"/>
                <a:cs typeface="Arial"/>
              </a:rPr>
              <a:t>bài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làm</a:t>
            </a:r>
            <a:r>
              <a:rPr lang="en-US" sz="2400" dirty="0">
                <a:latin typeface="Arial"/>
                <a:cs typeface="Arial"/>
              </a:rPr>
              <a:t>, </a:t>
            </a:r>
            <a:r>
              <a:rPr lang="en-US" sz="2400" dirty="0" err="1">
                <a:latin typeface="Arial"/>
                <a:cs typeface="Arial"/>
              </a:rPr>
              <a:t>phân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công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công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việc</a:t>
            </a:r>
            <a:r>
              <a:rPr lang="en-US" sz="2400" dirty="0">
                <a:latin typeface="Arial"/>
                <a:cs typeface="Arial"/>
              </a:rPr>
              <a:t>, </a:t>
            </a:r>
            <a:r>
              <a:rPr lang="en-US" sz="2400" dirty="0" err="1">
                <a:latin typeface="Arial"/>
                <a:cs typeface="Arial"/>
              </a:rPr>
              <a:t>minh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chứng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làm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việc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nhóm</a:t>
            </a:r>
            <a:r>
              <a:rPr lang="en-US" sz="2400" dirty="0">
                <a:latin typeface="Arial"/>
                <a:cs typeface="Arial"/>
              </a:rPr>
              <a:t>,…</a:t>
            </a: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/>
            </a:pP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5650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2324-97D3-F543-A679-DA3DBE3BE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Nhóm 6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69564F-20E1-5241-90AD-A14FA2A6B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Chương </a:t>
            </a:r>
            <a:r>
              <a:rPr lang="en-US"/>
              <a:t>4</a:t>
            </a:r>
            <a:r>
              <a:rPr lang="vi-VN"/>
              <a:t> – Kỹ thuật </a:t>
            </a:r>
            <a:r>
              <a:rPr lang="en-US"/>
              <a:t>mã hóa kênh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48E07-F3EC-3648-A3B8-BA3F7766D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141087-4703-5443-8EA3-756D3005BA6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483548" y="1219200"/>
            <a:ext cx="6176903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91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25F45-3EDA-4947-8101-FEDCC2FFF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2F7BF8-8404-6E46-8498-AC4A9231A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Chương </a:t>
            </a:r>
            <a:r>
              <a:rPr lang="en-US"/>
              <a:t>4</a:t>
            </a:r>
            <a:r>
              <a:rPr lang="vi-VN"/>
              <a:t> – Kỹ thuật </a:t>
            </a:r>
            <a:r>
              <a:rPr lang="en-US"/>
              <a:t>mã hóa kênh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9B557-2995-484D-91C5-D7A82DD6C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DF7C74-0546-4E43-970B-4B7AE88BFB4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543546" y="1219200"/>
            <a:ext cx="6056907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921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10DD8-DA19-DC43-B3A7-9B7FA9248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1B2EE-AF80-224B-AE8E-5F209212E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Chương </a:t>
            </a:r>
            <a:r>
              <a:rPr lang="en-US"/>
              <a:t>4</a:t>
            </a:r>
            <a:r>
              <a:rPr lang="vi-VN"/>
              <a:t> – Kỹ thuật </a:t>
            </a:r>
            <a:r>
              <a:rPr lang="en-US"/>
              <a:t>mã hóa kênh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887148-AA14-9744-851C-D66BB3298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6F82C1-C568-6C46-AFD6-183D8B840A7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98550" y="1790700"/>
            <a:ext cx="69469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13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76400"/>
            <a:ext cx="8153400" cy="2133600"/>
          </a:xfrm>
        </p:spPr>
        <p:txBody>
          <a:bodyPr>
            <a:normAutofit/>
          </a:bodyPr>
          <a:lstStyle/>
          <a:p>
            <a:r>
              <a:rPr lang="en-US" sz="4400" b="1" cap="all" dirty="0" err="1">
                <a:solidFill>
                  <a:srgbClr val="FF0000"/>
                </a:solidFill>
                <a:latin typeface="Arial"/>
                <a:cs typeface="Arial"/>
              </a:rPr>
              <a:t>Chương</a:t>
            </a:r>
            <a:r>
              <a:rPr lang="en-US" sz="4400" b="1" cap="all" dirty="0">
                <a:solidFill>
                  <a:srgbClr val="FF0000"/>
                </a:solidFill>
                <a:latin typeface="Arial"/>
                <a:cs typeface="Arial"/>
              </a:rPr>
              <a:t> 4: </a:t>
            </a:r>
            <a:br>
              <a:rPr lang="en-US" sz="4400" b="1" cap="all" dirty="0">
                <a:solidFill>
                  <a:srgbClr val="FF0000"/>
                </a:solidFill>
                <a:latin typeface="Arial"/>
                <a:cs typeface="Arial"/>
              </a:rPr>
            </a:br>
            <a:r>
              <a:rPr lang="en-US" sz="4400" b="1" cap="all" dirty="0">
                <a:solidFill>
                  <a:srgbClr val="FF0000"/>
                </a:solidFill>
                <a:latin typeface="Arial"/>
                <a:cs typeface="Arial"/>
              </a:rPr>
              <a:t>KỸ </a:t>
            </a:r>
            <a:r>
              <a:rPr lang="en-US" sz="4400" b="1" cap="all" dirty="0" err="1">
                <a:solidFill>
                  <a:srgbClr val="FF0000"/>
                </a:solidFill>
                <a:latin typeface="Arial"/>
                <a:cs typeface="Arial"/>
              </a:rPr>
              <a:t>thuật</a:t>
            </a:r>
            <a:r>
              <a:rPr lang="en-US" sz="4400" b="1" cap="all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4400" dirty="0">
                <a:solidFill>
                  <a:srgbClr val="FF0000"/>
                </a:solidFill>
                <a:latin typeface="Arial"/>
                <a:cs typeface="Arial"/>
              </a:rPr>
              <a:t>MÃ HÓA KÊNH</a:t>
            </a:r>
            <a:endParaRPr lang="en-US" sz="4400" b="1" dirty="0">
              <a:solidFill>
                <a:srgbClr val="3200C0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838200" cy="381000"/>
          </a:xfrm>
        </p:spPr>
        <p:txBody>
          <a:bodyPr/>
          <a:lstStyle/>
          <a:p>
            <a:fld id="{CDD95983-6AA3-4F6B-98EA-7953A4D4C3D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627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1625" y="0"/>
            <a:ext cx="8613775" cy="9144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vi-VN" sz="3400" dirty="0">
                <a:solidFill>
                  <a:schemeClr val="tx1"/>
                </a:solidFill>
                <a:latin typeface="Arial"/>
                <a:cs typeface="Arial"/>
              </a:rPr>
              <a:t>Hệ thống thông tin số điển hình</a:t>
            </a:r>
          </a:p>
        </p:txBody>
      </p:sp>
      <p:sp>
        <p:nvSpPr>
          <p:cNvPr id="66563" name="Text Box 4"/>
          <p:cNvSpPr txBox="1">
            <a:spLocks noChangeArrowheads="1"/>
          </p:cNvSpPr>
          <p:nvPr/>
        </p:nvSpPr>
        <p:spPr bwMode="auto">
          <a:xfrm>
            <a:off x="8382000" y="3048000"/>
            <a:ext cx="685800" cy="16764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36000" rIns="36000"/>
          <a:lstStyle/>
          <a:p>
            <a:pPr algn="ctr"/>
            <a:r>
              <a:rPr lang="vi-VN" sz="2000">
                <a:latin typeface="Times New Roman" pitchFamily="18" charset="0"/>
                <a:cs typeface="Times New Roman" pitchFamily="18" charset="0"/>
              </a:rPr>
              <a:t>Kênh</a:t>
            </a:r>
          </a:p>
          <a:p>
            <a:pPr algn="ctr"/>
            <a:endParaRPr lang="vi-VN" sz="200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vi-VN" sz="2000">
                <a:latin typeface="Times New Roman" pitchFamily="18" charset="0"/>
                <a:cs typeface="Times New Roman" pitchFamily="18" charset="0"/>
              </a:rPr>
              <a:t>thông</a:t>
            </a:r>
          </a:p>
          <a:p>
            <a:pPr algn="ctr"/>
            <a:endParaRPr lang="vi-VN" sz="200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vi-VN" sz="2000">
                <a:latin typeface="Times New Roman" pitchFamily="18" charset="0"/>
                <a:cs typeface="Times New Roman" pitchFamily="18" charset="0"/>
              </a:rPr>
              <a:t>tin</a:t>
            </a:r>
          </a:p>
        </p:txBody>
      </p:sp>
      <p:sp>
        <p:nvSpPr>
          <p:cNvPr id="66564" name="Line 35"/>
          <p:cNvSpPr>
            <a:spLocks noChangeShapeType="1"/>
          </p:cNvSpPr>
          <p:nvPr/>
        </p:nvSpPr>
        <p:spPr bwMode="auto">
          <a:xfrm>
            <a:off x="8229600" y="2895600"/>
            <a:ext cx="0" cy="192563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lIns="36000" rIns="36000"/>
          <a:lstStyle/>
          <a:p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6565" name="AutoShape 46"/>
          <p:cNvSpPr>
            <a:spLocks noChangeArrowheads="1"/>
          </p:cNvSpPr>
          <p:nvPr/>
        </p:nvSpPr>
        <p:spPr bwMode="auto">
          <a:xfrm>
            <a:off x="8115300" y="3429000"/>
            <a:ext cx="228600" cy="838200"/>
          </a:xfrm>
          <a:prstGeom prst="downArrow">
            <a:avLst>
              <a:gd name="adj1" fmla="val 50000"/>
              <a:gd name="adj2" fmla="val 91667"/>
            </a:avLst>
          </a:prstGeom>
          <a:solidFill>
            <a:srgbClr val="FF0000"/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Group 78"/>
          <p:cNvGrpSpPr>
            <a:grpSpLocks/>
          </p:cNvGrpSpPr>
          <p:nvPr/>
        </p:nvGrpSpPr>
        <p:grpSpPr bwMode="auto">
          <a:xfrm>
            <a:off x="152400" y="1814513"/>
            <a:ext cx="8293100" cy="1122363"/>
            <a:chOff x="96" y="1143"/>
            <a:chExt cx="5224" cy="707"/>
          </a:xfrm>
        </p:grpSpPr>
        <p:sp>
          <p:nvSpPr>
            <p:cNvPr id="66608" name="Line 5"/>
            <p:cNvSpPr>
              <a:spLocks noChangeShapeType="1"/>
            </p:cNvSpPr>
            <p:nvPr/>
          </p:nvSpPr>
          <p:spPr bwMode="auto">
            <a:xfrm>
              <a:off x="96" y="1527"/>
              <a:ext cx="37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09" name="Text Box 6"/>
            <p:cNvSpPr txBox="1">
              <a:spLocks noChangeArrowheads="1"/>
            </p:cNvSpPr>
            <p:nvPr/>
          </p:nvSpPr>
          <p:spPr bwMode="auto">
            <a:xfrm>
              <a:off x="480" y="1247"/>
              <a:ext cx="448" cy="576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ctr"/>
              <a:r>
                <a:rPr lang="vi-VN" sz="2300" dirty="0">
                  <a:latin typeface="Times New Roman" pitchFamily="18" charset="0"/>
                  <a:cs typeface="Times New Roman" pitchFamily="18" charset="0"/>
                </a:rPr>
                <a:t>Định dạng</a:t>
              </a:r>
            </a:p>
          </p:txBody>
        </p:sp>
        <p:sp>
          <p:nvSpPr>
            <p:cNvPr id="66610" name="Text Box 7"/>
            <p:cNvSpPr txBox="1">
              <a:spLocks noChangeArrowheads="1"/>
            </p:cNvSpPr>
            <p:nvPr/>
          </p:nvSpPr>
          <p:spPr bwMode="auto">
            <a:xfrm>
              <a:off x="1096" y="1143"/>
              <a:ext cx="539" cy="707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>
              <a:defPPr>
                <a:defRPr lang="en-US"/>
              </a:defPPr>
              <a:lvl1pPr algn="ctr">
                <a:defRPr sz="2300">
                  <a:latin typeface="Times New Roman" pitchFamily="18" charset="0"/>
                  <a:cs typeface="Times New Roman" pitchFamily="18" charset="0"/>
                </a:defRPr>
              </a:lvl1pPr>
            </a:lstStyle>
            <a:p>
              <a:r>
                <a:rPr lang="vi-VN" dirty="0"/>
                <a:t>Mã hóa nguồn</a:t>
              </a:r>
            </a:p>
          </p:txBody>
        </p:sp>
        <p:sp>
          <p:nvSpPr>
            <p:cNvPr id="66611" name="Text Box 8"/>
            <p:cNvSpPr txBox="1">
              <a:spLocks noChangeArrowheads="1"/>
            </p:cNvSpPr>
            <p:nvPr/>
          </p:nvSpPr>
          <p:spPr bwMode="auto">
            <a:xfrm>
              <a:off x="1814" y="1143"/>
              <a:ext cx="449" cy="707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>
              <a:defPPr>
                <a:defRPr lang="en-US"/>
              </a:defPPr>
              <a:lvl1pPr algn="ctr">
                <a:defRPr sz="2300">
                  <a:latin typeface="Times New Roman" pitchFamily="18" charset="0"/>
                  <a:cs typeface="Times New Roman" pitchFamily="18" charset="0"/>
                </a:defRPr>
              </a:lvl1pPr>
            </a:lstStyle>
            <a:p>
              <a:r>
                <a:rPr lang="vi-VN" dirty="0"/>
                <a:t>Mật mã hóa</a:t>
              </a:r>
            </a:p>
          </p:txBody>
        </p:sp>
        <p:sp>
          <p:nvSpPr>
            <p:cNvPr id="66612" name="Text Box 9"/>
            <p:cNvSpPr txBox="1">
              <a:spLocks noChangeArrowheads="1"/>
            </p:cNvSpPr>
            <p:nvPr/>
          </p:nvSpPr>
          <p:spPr bwMode="auto">
            <a:xfrm>
              <a:off x="2443" y="1143"/>
              <a:ext cx="449" cy="707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>
              <a:defPPr>
                <a:defRPr lang="en-US"/>
              </a:defPPr>
              <a:lvl1pPr algn="ctr">
                <a:defRPr sz="2300">
                  <a:latin typeface="Times New Roman" pitchFamily="18" charset="0"/>
                  <a:cs typeface="Times New Roman" pitchFamily="18" charset="0"/>
                </a:defRPr>
              </a:lvl1pPr>
            </a:lstStyle>
            <a:p>
              <a:r>
                <a:rPr lang="vi-VN" dirty="0"/>
                <a:t>Mã hóa kênh</a:t>
              </a:r>
            </a:p>
          </p:txBody>
        </p:sp>
        <p:sp>
          <p:nvSpPr>
            <p:cNvPr id="66613" name="Text Box 10"/>
            <p:cNvSpPr txBox="1">
              <a:spLocks noChangeArrowheads="1"/>
            </p:cNvSpPr>
            <p:nvPr/>
          </p:nvSpPr>
          <p:spPr bwMode="auto">
            <a:xfrm>
              <a:off x="3072" y="1248"/>
              <a:ext cx="539" cy="50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ctr"/>
              <a:r>
                <a:rPr lang="vi-VN" sz="2400" dirty="0">
                  <a:latin typeface="Times New Roman" pitchFamily="18" charset="0"/>
                  <a:cs typeface="Times New Roman" pitchFamily="18" charset="0"/>
                </a:rPr>
                <a:t>Ghép kênh</a:t>
              </a:r>
            </a:p>
          </p:txBody>
        </p:sp>
        <p:sp>
          <p:nvSpPr>
            <p:cNvPr id="66614" name="Text Box 11"/>
            <p:cNvSpPr txBox="1">
              <a:spLocks noChangeArrowheads="1"/>
            </p:cNvSpPr>
            <p:nvPr/>
          </p:nvSpPr>
          <p:spPr bwMode="auto">
            <a:xfrm>
              <a:off x="3792" y="1239"/>
              <a:ext cx="449" cy="50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ctr"/>
              <a:r>
                <a:rPr lang="vi-VN" sz="2400" dirty="0">
                  <a:latin typeface="Times New Roman" pitchFamily="18" charset="0"/>
                  <a:cs typeface="Times New Roman" pitchFamily="18" charset="0"/>
                </a:rPr>
                <a:t>Điều chế</a:t>
              </a:r>
            </a:p>
          </p:txBody>
        </p:sp>
        <p:sp>
          <p:nvSpPr>
            <p:cNvPr id="66615" name="Text Box 12"/>
            <p:cNvSpPr txBox="1">
              <a:spLocks noChangeArrowheads="1"/>
            </p:cNvSpPr>
            <p:nvPr/>
          </p:nvSpPr>
          <p:spPr bwMode="auto">
            <a:xfrm>
              <a:off x="4416" y="1143"/>
              <a:ext cx="449" cy="707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ctr"/>
              <a:r>
                <a:rPr lang="vi-VN" sz="2400" dirty="0">
                  <a:latin typeface="Times New Roman" pitchFamily="18" charset="0"/>
                  <a:cs typeface="Times New Roman" pitchFamily="18" charset="0"/>
                </a:rPr>
                <a:t>Đa truy cập</a:t>
              </a:r>
            </a:p>
          </p:txBody>
        </p:sp>
        <p:sp>
          <p:nvSpPr>
            <p:cNvPr id="66616" name="Line 13"/>
            <p:cNvSpPr>
              <a:spLocks noChangeShapeType="1"/>
            </p:cNvSpPr>
            <p:nvPr/>
          </p:nvSpPr>
          <p:spPr bwMode="auto">
            <a:xfrm>
              <a:off x="916" y="1547"/>
              <a:ext cx="18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17" name="Line 14"/>
            <p:cNvSpPr>
              <a:spLocks noChangeShapeType="1"/>
            </p:cNvSpPr>
            <p:nvPr/>
          </p:nvSpPr>
          <p:spPr bwMode="auto">
            <a:xfrm>
              <a:off x="1635" y="1547"/>
              <a:ext cx="179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18" name="Line 15"/>
            <p:cNvSpPr>
              <a:spLocks noChangeShapeType="1"/>
            </p:cNvSpPr>
            <p:nvPr/>
          </p:nvSpPr>
          <p:spPr bwMode="auto">
            <a:xfrm>
              <a:off x="2263" y="1547"/>
              <a:ext cx="18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19" name="Line 16"/>
            <p:cNvSpPr>
              <a:spLocks noChangeShapeType="1"/>
            </p:cNvSpPr>
            <p:nvPr/>
          </p:nvSpPr>
          <p:spPr bwMode="auto">
            <a:xfrm>
              <a:off x="2892" y="1345"/>
              <a:ext cx="179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20" name="Line 17"/>
            <p:cNvSpPr>
              <a:spLocks noChangeShapeType="1"/>
            </p:cNvSpPr>
            <p:nvPr/>
          </p:nvSpPr>
          <p:spPr bwMode="auto">
            <a:xfrm>
              <a:off x="3610" y="1507"/>
              <a:ext cx="179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21" name="Line 18"/>
            <p:cNvSpPr>
              <a:spLocks noChangeShapeType="1"/>
            </p:cNvSpPr>
            <p:nvPr/>
          </p:nvSpPr>
          <p:spPr bwMode="auto">
            <a:xfrm>
              <a:off x="4238" y="1507"/>
              <a:ext cx="18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22" name="Line 19"/>
            <p:cNvSpPr>
              <a:spLocks noChangeShapeType="1"/>
            </p:cNvSpPr>
            <p:nvPr/>
          </p:nvSpPr>
          <p:spPr bwMode="auto">
            <a:xfrm>
              <a:off x="4856" y="1519"/>
              <a:ext cx="179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23" name="Line 20"/>
            <p:cNvSpPr>
              <a:spLocks noChangeShapeType="1"/>
            </p:cNvSpPr>
            <p:nvPr/>
          </p:nvSpPr>
          <p:spPr bwMode="auto">
            <a:xfrm>
              <a:off x="2976" y="1511"/>
              <a:ext cx="9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24" name="Line 21"/>
            <p:cNvSpPr>
              <a:spLocks noChangeShapeType="1"/>
            </p:cNvSpPr>
            <p:nvPr/>
          </p:nvSpPr>
          <p:spPr bwMode="auto">
            <a:xfrm>
              <a:off x="2976" y="1671"/>
              <a:ext cx="9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28" name="Text Box 57"/>
            <p:cNvSpPr txBox="1">
              <a:spLocks noChangeArrowheads="1"/>
            </p:cNvSpPr>
            <p:nvPr/>
          </p:nvSpPr>
          <p:spPr bwMode="auto">
            <a:xfrm>
              <a:off x="5032" y="1199"/>
              <a:ext cx="288" cy="6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ctr"/>
              <a:r>
                <a:rPr lang="vi-VN" sz="2000" dirty="0">
                  <a:latin typeface="Times New Roman" pitchFamily="18" charset="0"/>
                  <a:cs typeface="Times New Roman" pitchFamily="18" charset="0"/>
                </a:rPr>
                <a:t>X</a:t>
              </a:r>
            </a:p>
            <a:p>
              <a:pPr algn="ctr"/>
              <a:r>
                <a:rPr lang="vi-VN" sz="2000" dirty="0">
                  <a:latin typeface="Times New Roman" pitchFamily="18" charset="0"/>
                  <a:cs typeface="Times New Roman" pitchFamily="18" charset="0"/>
                </a:rPr>
                <a:t>M</a:t>
              </a:r>
            </a:p>
            <a:p>
              <a:pPr algn="ctr"/>
              <a:r>
                <a:rPr lang="vi-VN" sz="2000" dirty="0">
                  <a:latin typeface="Times New Roman" pitchFamily="18" charset="0"/>
                  <a:cs typeface="Times New Roman" pitchFamily="18" charset="0"/>
                </a:rPr>
                <a:t>T</a:t>
              </a:r>
            </a:p>
          </p:txBody>
        </p:sp>
      </p:grpSp>
      <p:grpSp>
        <p:nvGrpSpPr>
          <p:cNvPr id="3" name="Group 79"/>
          <p:cNvGrpSpPr>
            <a:grpSpLocks/>
          </p:cNvGrpSpPr>
          <p:nvPr/>
        </p:nvGrpSpPr>
        <p:grpSpPr bwMode="auto">
          <a:xfrm>
            <a:off x="146050" y="4733927"/>
            <a:ext cx="8312150" cy="1122363"/>
            <a:chOff x="92" y="2982"/>
            <a:chExt cx="5236" cy="707"/>
          </a:xfrm>
        </p:grpSpPr>
        <p:sp>
          <p:nvSpPr>
            <p:cNvPr id="66587" name="Text Box 23"/>
            <p:cNvSpPr txBox="1">
              <a:spLocks noChangeArrowheads="1"/>
            </p:cNvSpPr>
            <p:nvPr/>
          </p:nvSpPr>
          <p:spPr bwMode="auto">
            <a:xfrm>
              <a:off x="472" y="3065"/>
              <a:ext cx="448" cy="576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>
              <a:defPPr>
                <a:defRPr lang="en-US"/>
              </a:defPPr>
              <a:lvl1pPr algn="ctr">
                <a:defRPr sz="2300">
                  <a:latin typeface="Times New Roman" pitchFamily="18" charset="0"/>
                  <a:cs typeface="Times New Roman" pitchFamily="18" charset="0"/>
                </a:defRPr>
              </a:lvl1pPr>
            </a:lstStyle>
            <a:p>
              <a:r>
                <a:rPr lang="vi-VN" dirty="0"/>
                <a:t>Định dạng</a:t>
              </a:r>
            </a:p>
          </p:txBody>
        </p:sp>
        <p:sp>
          <p:nvSpPr>
            <p:cNvPr id="66588" name="Text Box 24"/>
            <p:cNvSpPr txBox="1">
              <a:spLocks noChangeArrowheads="1"/>
            </p:cNvSpPr>
            <p:nvPr/>
          </p:nvSpPr>
          <p:spPr bwMode="auto">
            <a:xfrm>
              <a:off x="1096" y="2982"/>
              <a:ext cx="539" cy="707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>
              <a:defPPr>
                <a:defRPr lang="en-US"/>
              </a:defPPr>
              <a:lvl1pPr algn="ctr">
                <a:defRPr sz="2300">
                  <a:latin typeface="Times New Roman" pitchFamily="18" charset="0"/>
                  <a:cs typeface="Times New Roman" pitchFamily="18" charset="0"/>
                </a:defRPr>
              </a:lvl1pPr>
            </a:lstStyle>
            <a:p>
              <a:r>
                <a:rPr lang="vi-VN" dirty="0"/>
                <a:t>Giải mã nguồn</a:t>
              </a:r>
            </a:p>
          </p:txBody>
        </p:sp>
        <p:sp>
          <p:nvSpPr>
            <p:cNvPr id="66589" name="Text Box 25"/>
            <p:cNvSpPr txBox="1">
              <a:spLocks noChangeArrowheads="1"/>
            </p:cNvSpPr>
            <p:nvPr/>
          </p:nvSpPr>
          <p:spPr bwMode="auto">
            <a:xfrm>
              <a:off x="1814" y="2982"/>
              <a:ext cx="449" cy="707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>
              <a:defPPr>
                <a:defRPr lang="en-US"/>
              </a:defPPr>
              <a:lvl1pPr algn="ctr">
                <a:defRPr sz="2300">
                  <a:latin typeface="Times New Roman" pitchFamily="18" charset="0"/>
                  <a:cs typeface="Times New Roman" pitchFamily="18" charset="0"/>
                </a:defRPr>
              </a:lvl1pPr>
            </a:lstStyle>
            <a:p>
              <a:r>
                <a:rPr lang="vi-VN" dirty="0"/>
                <a:t>Giảimật mã</a:t>
              </a:r>
            </a:p>
          </p:txBody>
        </p:sp>
        <p:sp>
          <p:nvSpPr>
            <p:cNvPr id="66590" name="Text Box 26"/>
            <p:cNvSpPr txBox="1">
              <a:spLocks noChangeArrowheads="1"/>
            </p:cNvSpPr>
            <p:nvPr/>
          </p:nvSpPr>
          <p:spPr bwMode="auto">
            <a:xfrm>
              <a:off x="2443" y="2982"/>
              <a:ext cx="449" cy="707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>
              <a:defPPr>
                <a:defRPr lang="en-US"/>
              </a:defPPr>
              <a:lvl1pPr algn="ctr">
                <a:defRPr sz="2300">
                  <a:latin typeface="Times New Roman" pitchFamily="18" charset="0"/>
                  <a:cs typeface="Times New Roman" pitchFamily="18" charset="0"/>
                </a:defRPr>
              </a:lvl1pPr>
            </a:lstStyle>
            <a:p>
              <a:r>
                <a:rPr lang="vi-VN" dirty="0"/>
                <a:t>Giảimã kênh</a:t>
              </a:r>
            </a:p>
          </p:txBody>
        </p:sp>
        <p:sp>
          <p:nvSpPr>
            <p:cNvPr id="66591" name="Text Box 27"/>
            <p:cNvSpPr txBox="1">
              <a:spLocks noChangeArrowheads="1"/>
            </p:cNvSpPr>
            <p:nvPr/>
          </p:nvSpPr>
          <p:spPr bwMode="auto">
            <a:xfrm>
              <a:off x="3071" y="3083"/>
              <a:ext cx="539" cy="50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ctr"/>
              <a:r>
                <a:rPr lang="vi-VN" sz="2400">
                  <a:latin typeface="Times New Roman" pitchFamily="18" charset="0"/>
                  <a:cs typeface="Times New Roman" pitchFamily="18" charset="0"/>
                </a:rPr>
                <a:t>Tách kênh</a:t>
              </a:r>
            </a:p>
          </p:txBody>
        </p:sp>
        <p:sp>
          <p:nvSpPr>
            <p:cNvPr id="66592" name="Text Box 28"/>
            <p:cNvSpPr txBox="1">
              <a:spLocks noChangeArrowheads="1"/>
            </p:cNvSpPr>
            <p:nvPr/>
          </p:nvSpPr>
          <p:spPr bwMode="auto">
            <a:xfrm>
              <a:off x="3789" y="2982"/>
              <a:ext cx="449" cy="707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ctr"/>
              <a:r>
                <a:rPr lang="vi-VN" sz="2400">
                  <a:latin typeface="Times New Roman" pitchFamily="18" charset="0"/>
                  <a:cs typeface="Times New Roman" pitchFamily="18" charset="0"/>
                </a:rPr>
                <a:t>Giải điều chế</a:t>
              </a:r>
            </a:p>
          </p:txBody>
        </p:sp>
        <p:sp>
          <p:nvSpPr>
            <p:cNvPr id="66593" name="Text Box 29"/>
            <p:cNvSpPr txBox="1">
              <a:spLocks noChangeArrowheads="1"/>
            </p:cNvSpPr>
            <p:nvPr/>
          </p:nvSpPr>
          <p:spPr bwMode="auto">
            <a:xfrm>
              <a:off x="4427" y="2982"/>
              <a:ext cx="449" cy="707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ctr"/>
              <a:r>
                <a:rPr lang="vi-VN" sz="2400">
                  <a:latin typeface="Times New Roman" pitchFamily="18" charset="0"/>
                  <a:cs typeface="Times New Roman" pitchFamily="18" charset="0"/>
                </a:rPr>
                <a:t>Giải truy cập</a:t>
              </a:r>
            </a:p>
          </p:txBody>
        </p:sp>
        <p:sp>
          <p:nvSpPr>
            <p:cNvPr id="66594" name="Line 30"/>
            <p:cNvSpPr>
              <a:spLocks noChangeShapeType="1"/>
            </p:cNvSpPr>
            <p:nvPr/>
          </p:nvSpPr>
          <p:spPr bwMode="auto">
            <a:xfrm rot="10800000">
              <a:off x="4880" y="3353"/>
              <a:ext cx="179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95" name="Line 31"/>
            <p:cNvSpPr>
              <a:spLocks noChangeShapeType="1"/>
            </p:cNvSpPr>
            <p:nvPr/>
          </p:nvSpPr>
          <p:spPr bwMode="auto">
            <a:xfrm flipH="1">
              <a:off x="2976" y="3353"/>
              <a:ext cx="9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96" name="Line 32"/>
            <p:cNvSpPr>
              <a:spLocks noChangeShapeType="1"/>
            </p:cNvSpPr>
            <p:nvPr/>
          </p:nvSpPr>
          <p:spPr bwMode="auto">
            <a:xfrm rot="10800000">
              <a:off x="4238" y="3346"/>
              <a:ext cx="18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97" name="Line 33"/>
            <p:cNvSpPr>
              <a:spLocks noChangeShapeType="1"/>
            </p:cNvSpPr>
            <p:nvPr/>
          </p:nvSpPr>
          <p:spPr bwMode="auto">
            <a:xfrm rot="10800000">
              <a:off x="1632" y="3353"/>
              <a:ext cx="179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98" name="Line 34"/>
            <p:cNvSpPr>
              <a:spLocks noChangeShapeType="1"/>
            </p:cNvSpPr>
            <p:nvPr/>
          </p:nvSpPr>
          <p:spPr bwMode="auto">
            <a:xfrm rot="10800000">
              <a:off x="2256" y="3353"/>
              <a:ext cx="18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99" name="Line 36"/>
            <p:cNvSpPr>
              <a:spLocks noChangeShapeType="1"/>
            </p:cNvSpPr>
            <p:nvPr/>
          </p:nvSpPr>
          <p:spPr bwMode="auto">
            <a:xfrm rot="10800000">
              <a:off x="2892" y="3184"/>
              <a:ext cx="179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00" name="Line 38"/>
            <p:cNvSpPr>
              <a:spLocks noChangeShapeType="1"/>
            </p:cNvSpPr>
            <p:nvPr/>
          </p:nvSpPr>
          <p:spPr bwMode="auto">
            <a:xfrm flipH="1">
              <a:off x="2976" y="3497"/>
              <a:ext cx="9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01" name="Line 39"/>
            <p:cNvSpPr>
              <a:spLocks noChangeShapeType="1"/>
            </p:cNvSpPr>
            <p:nvPr/>
          </p:nvSpPr>
          <p:spPr bwMode="auto">
            <a:xfrm rot="10800000">
              <a:off x="912" y="3353"/>
              <a:ext cx="18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02" name="Line 40"/>
            <p:cNvSpPr>
              <a:spLocks noChangeShapeType="1"/>
            </p:cNvSpPr>
            <p:nvPr/>
          </p:nvSpPr>
          <p:spPr bwMode="auto">
            <a:xfrm rot="10800000">
              <a:off x="92" y="3353"/>
              <a:ext cx="37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03" name="Line 41"/>
            <p:cNvSpPr>
              <a:spLocks noChangeShapeType="1"/>
            </p:cNvSpPr>
            <p:nvPr/>
          </p:nvSpPr>
          <p:spPr bwMode="auto">
            <a:xfrm rot="10800000">
              <a:off x="3610" y="3346"/>
              <a:ext cx="179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07" name="Text Box 58"/>
            <p:cNvSpPr txBox="1">
              <a:spLocks noChangeArrowheads="1"/>
            </p:cNvSpPr>
            <p:nvPr/>
          </p:nvSpPr>
          <p:spPr bwMode="auto">
            <a:xfrm>
              <a:off x="5040" y="3033"/>
              <a:ext cx="288" cy="6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ctr"/>
              <a:r>
                <a:rPr lang="vi-VN" sz="2000">
                  <a:latin typeface="Times New Roman" pitchFamily="18" charset="0"/>
                  <a:cs typeface="Times New Roman" pitchFamily="18" charset="0"/>
                </a:rPr>
                <a:t>R</a:t>
              </a:r>
            </a:p>
            <a:p>
              <a:pPr algn="ctr"/>
              <a:r>
                <a:rPr lang="vi-VN" sz="2000">
                  <a:latin typeface="Times New Roman" pitchFamily="18" charset="0"/>
                  <a:cs typeface="Times New Roman" pitchFamily="18" charset="0"/>
                </a:rPr>
                <a:t>C</a:t>
              </a:r>
            </a:p>
            <a:p>
              <a:pPr algn="ctr"/>
              <a:r>
                <a:rPr lang="vi-VN" sz="2000">
                  <a:latin typeface="Times New Roman" pitchFamily="18" charset="0"/>
                  <a:cs typeface="Times New Roman" pitchFamily="18" charset="0"/>
                </a:rPr>
                <a:t>V</a:t>
              </a:r>
            </a:p>
          </p:txBody>
        </p:sp>
      </p:grpSp>
      <p:sp>
        <p:nvSpPr>
          <p:cNvPr id="66568" name="Text Box 59"/>
          <p:cNvSpPr txBox="1">
            <a:spLocks noChangeArrowheads="1"/>
          </p:cNvSpPr>
          <p:nvPr/>
        </p:nvSpPr>
        <p:spPr bwMode="auto">
          <a:xfrm>
            <a:off x="3810000" y="3389313"/>
            <a:ext cx="855663" cy="801687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lIns="36000" rIns="36000"/>
          <a:lstStyle/>
          <a:p>
            <a:pPr algn="ctr"/>
            <a:r>
              <a:rPr lang="vi-VN" sz="2400">
                <a:latin typeface="Times New Roman" pitchFamily="18" charset="0"/>
                <a:cs typeface="Times New Roman" pitchFamily="18" charset="0"/>
              </a:rPr>
              <a:t>Đồng bộ</a:t>
            </a:r>
          </a:p>
        </p:txBody>
      </p:sp>
      <p:grpSp>
        <p:nvGrpSpPr>
          <p:cNvPr id="4" name="Group 68"/>
          <p:cNvGrpSpPr>
            <a:grpSpLocks/>
          </p:cNvGrpSpPr>
          <p:nvPr/>
        </p:nvGrpSpPr>
        <p:grpSpPr bwMode="auto">
          <a:xfrm>
            <a:off x="1219200" y="2819400"/>
            <a:ext cx="6934200" cy="533400"/>
            <a:chOff x="768" y="1776"/>
            <a:chExt cx="4368" cy="336"/>
          </a:xfrm>
        </p:grpSpPr>
        <p:sp>
          <p:nvSpPr>
            <p:cNvPr id="66579" name="Line 60"/>
            <p:cNvSpPr>
              <a:spLocks noChangeShapeType="1"/>
            </p:cNvSpPr>
            <p:nvPr/>
          </p:nvSpPr>
          <p:spPr bwMode="auto">
            <a:xfrm flipH="1" flipV="1">
              <a:off x="768" y="1872"/>
              <a:ext cx="158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80" name="Line 61"/>
            <p:cNvSpPr>
              <a:spLocks noChangeShapeType="1"/>
            </p:cNvSpPr>
            <p:nvPr/>
          </p:nvSpPr>
          <p:spPr bwMode="auto">
            <a:xfrm flipH="1" flipV="1">
              <a:off x="1392" y="1872"/>
              <a:ext cx="105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81" name="Line 62"/>
            <p:cNvSpPr>
              <a:spLocks noChangeShapeType="1"/>
            </p:cNvSpPr>
            <p:nvPr/>
          </p:nvSpPr>
          <p:spPr bwMode="auto">
            <a:xfrm flipH="1" flipV="1">
              <a:off x="2064" y="1872"/>
              <a:ext cx="48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82" name="Line 63"/>
            <p:cNvSpPr>
              <a:spLocks noChangeShapeType="1"/>
            </p:cNvSpPr>
            <p:nvPr/>
          </p:nvSpPr>
          <p:spPr bwMode="auto">
            <a:xfrm flipV="1">
              <a:off x="2640" y="187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83" name="Line 64"/>
            <p:cNvSpPr>
              <a:spLocks noChangeShapeType="1"/>
            </p:cNvSpPr>
            <p:nvPr/>
          </p:nvSpPr>
          <p:spPr bwMode="auto">
            <a:xfrm flipV="1">
              <a:off x="2688" y="1776"/>
              <a:ext cx="62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84" name="Line 65"/>
            <p:cNvSpPr>
              <a:spLocks noChangeShapeType="1"/>
            </p:cNvSpPr>
            <p:nvPr/>
          </p:nvSpPr>
          <p:spPr bwMode="auto">
            <a:xfrm flipV="1">
              <a:off x="2784" y="1776"/>
              <a:ext cx="124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85" name="Line 66"/>
            <p:cNvSpPr>
              <a:spLocks noChangeShapeType="1"/>
            </p:cNvSpPr>
            <p:nvPr/>
          </p:nvSpPr>
          <p:spPr bwMode="auto">
            <a:xfrm flipV="1">
              <a:off x="2928" y="1872"/>
              <a:ext cx="168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86" name="Line 67"/>
            <p:cNvSpPr>
              <a:spLocks noChangeShapeType="1"/>
            </p:cNvSpPr>
            <p:nvPr/>
          </p:nvSpPr>
          <p:spPr bwMode="auto">
            <a:xfrm flipV="1">
              <a:off x="3024" y="1920"/>
              <a:ext cx="211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5" name="Group 69"/>
          <p:cNvGrpSpPr>
            <a:grpSpLocks/>
          </p:cNvGrpSpPr>
          <p:nvPr/>
        </p:nvGrpSpPr>
        <p:grpSpPr bwMode="auto">
          <a:xfrm flipV="1">
            <a:off x="1143000" y="4267200"/>
            <a:ext cx="6934200" cy="533400"/>
            <a:chOff x="768" y="1776"/>
            <a:chExt cx="4368" cy="336"/>
          </a:xfrm>
        </p:grpSpPr>
        <p:sp>
          <p:nvSpPr>
            <p:cNvPr id="66571" name="Line 70"/>
            <p:cNvSpPr>
              <a:spLocks noChangeShapeType="1"/>
            </p:cNvSpPr>
            <p:nvPr/>
          </p:nvSpPr>
          <p:spPr bwMode="auto">
            <a:xfrm flipH="1" flipV="1">
              <a:off x="768" y="1872"/>
              <a:ext cx="158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72" name="Line 71"/>
            <p:cNvSpPr>
              <a:spLocks noChangeShapeType="1"/>
            </p:cNvSpPr>
            <p:nvPr/>
          </p:nvSpPr>
          <p:spPr bwMode="auto">
            <a:xfrm flipH="1" flipV="1">
              <a:off x="1392" y="1872"/>
              <a:ext cx="105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73" name="Line 72"/>
            <p:cNvSpPr>
              <a:spLocks noChangeShapeType="1"/>
            </p:cNvSpPr>
            <p:nvPr/>
          </p:nvSpPr>
          <p:spPr bwMode="auto">
            <a:xfrm flipH="1" flipV="1">
              <a:off x="2064" y="1872"/>
              <a:ext cx="48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74" name="Line 73"/>
            <p:cNvSpPr>
              <a:spLocks noChangeShapeType="1"/>
            </p:cNvSpPr>
            <p:nvPr/>
          </p:nvSpPr>
          <p:spPr bwMode="auto">
            <a:xfrm flipV="1">
              <a:off x="2640" y="187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75" name="Line 74"/>
            <p:cNvSpPr>
              <a:spLocks noChangeShapeType="1"/>
            </p:cNvSpPr>
            <p:nvPr/>
          </p:nvSpPr>
          <p:spPr bwMode="auto">
            <a:xfrm flipV="1">
              <a:off x="2688" y="1776"/>
              <a:ext cx="62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76" name="Line 75"/>
            <p:cNvSpPr>
              <a:spLocks noChangeShapeType="1"/>
            </p:cNvSpPr>
            <p:nvPr/>
          </p:nvSpPr>
          <p:spPr bwMode="auto">
            <a:xfrm flipV="1">
              <a:off x="2784" y="1872"/>
              <a:ext cx="124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77" name="Line 76"/>
            <p:cNvSpPr>
              <a:spLocks noChangeShapeType="1"/>
            </p:cNvSpPr>
            <p:nvPr/>
          </p:nvSpPr>
          <p:spPr bwMode="auto">
            <a:xfrm flipV="1">
              <a:off x="2928" y="1872"/>
              <a:ext cx="168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78" name="Line 77"/>
            <p:cNvSpPr>
              <a:spLocks noChangeShapeType="1"/>
            </p:cNvSpPr>
            <p:nvPr/>
          </p:nvSpPr>
          <p:spPr bwMode="auto">
            <a:xfrm flipV="1">
              <a:off x="3024" y="1920"/>
              <a:ext cx="211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7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914400"/>
            <a:ext cx="533400" cy="244476"/>
          </a:xfrm>
        </p:spPr>
        <p:txBody>
          <a:bodyPr/>
          <a:lstStyle/>
          <a:p>
            <a:fld id="{CDD95983-6AA3-4F6B-98EA-7953A4D4C3D1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621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/>
                <a:cs typeface="Arial"/>
              </a:rPr>
              <a:t>Nội</a:t>
            </a:r>
            <a:r>
              <a:rPr lang="en-US" dirty="0">
                <a:latin typeface="Arial"/>
                <a:cs typeface="Arial"/>
              </a:rPr>
              <a:t> dung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/>
            </a:pPr>
            <a:r>
              <a:rPr lang="en-US" sz="2400" dirty="0" err="1">
                <a:latin typeface="Arial"/>
                <a:cs typeface="Arial"/>
              </a:rPr>
              <a:t>Giới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thiệu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kỹ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thuật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mã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hóa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kênh</a:t>
            </a:r>
            <a:endParaRPr lang="en-US" sz="2400" dirty="0">
              <a:latin typeface="Arial"/>
              <a:cs typeface="Arial"/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/>
            </a:pPr>
            <a:r>
              <a:rPr lang="en-US" sz="2400" dirty="0" err="1">
                <a:latin typeface="Arial"/>
                <a:cs typeface="Arial"/>
              </a:rPr>
              <a:t>Mã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phát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hiện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lỗi</a:t>
            </a:r>
            <a:endParaRPr lang="en-US" sz="2400" dirty="0">
              <a:latin typeface="Arial"/>
              <a:cs typeface="Arial"/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/>
            </a:pPr>
            <a:r>
              <a:rPr lang="en-US" sz="2400" dirty="0" err="1">
                <a:latin typeface="Arial"/>
                <a:cs typeface="Arial"/>
              </a:rPr>
              <a:t>Mã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sửa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lỗi</a:t>
            </a:r>
            <a:endParaRPr lang="en-US" sz="2400" dirty="0">
              <a:latin typeface="Arial"/>
              <a:cs typeface="Arial"/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209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/>
                <a:cs typeface="Arial"/>
              </a:rPr>
              <a:t>Nội</a:t>
            </a:r>
            <a:r>
              <a:rPr lang="en-US" dirty="0">
                <a:latin typeface="Arial"/>
                <a:cs typeface="Arial"/>
              </a:rPr>
              <a:t> dung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/>
            </a:pP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Giới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thiệu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kỹ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thuật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mã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hóa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kênh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/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Mã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phát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hiện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lỗi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/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Mã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sửa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lỗi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024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Arial"/>
                <a:cs typeface="Arial"/>
              </a:rPr>
              <a:t>Cơ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sở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lý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thuyết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mã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hoá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kênh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914400"/>
            <a:ext cx="533400" cy="244476"/>
          </a:xfrm>
        </p:spPr>
        <p:txBody>
          <a:bodyPr/>
          <a:lstStyle/>
          <a:p>
            <a:fld id="{CDD95983-6AA3-4F6B-98EA-7953A4D4C3D1}" type="slidenum">
              <a:rPr lang="en-US" smtClean="0"/>
              <a:pPr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-76200" y="1295400"/>
                <a:ext cx="9144000" cy="5257800"/>
              </a:xfrm>
            </p:spPr>
            <p:txBody>
              <a:bodyPr>
                <a:noAutofit/>
              </a:bodyPr>
              <a:lstStyle/>
              <a:p>
                <a:pPr marL="609600" indent="-609600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en-US" sz="2200" dirty="0">
                    <a:latin typeface="Arial"/>
                    <a:cs typeface="Arial"/>
                  </a:rPr>
                  <a:t>Theo Shannon: </a:t>
                </a:r>
                <a:r>
                  <a:rPr lang="en-US" altLang="en-US" sz="2200" dirty="0" err="1">
                    <a:latin typeface="Arial"/>
                    <a:cs typeface="Arial"/>
                  </a:rPr>
                  <a:t>cho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dù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kênh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truyền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có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lỗi</a:t>
                </a:r>
                <a:r>
                  <a:rPr lang="en-US" altLang="en-US" sz="2200" dirty="0">
                    <a:latin typeface="Arial"/>
                    <a:cs typeface="Arial"/>
                  </a:rPr>
                  <a:t>, ta </a:t>
                </a:r>
                <a:r>
                  <a:rPr lang="en-US" altLang="en-US" sz="2200" dirty="0" err="1">
                    <a:latin typeface="Arial"/>
                    <a:cs typeface="Arial"/>
                  </a:rPr>
                  <a:t>vẫn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có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thể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truyền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thông</a:t>
                </a:r>
                <a:r>
                  <a:rPr lang="en-US" altLang="en-US" sz="2200" dirty="0">
                    <a:latin typeface="Arial"/>
                    <a:cs typeface="Arial"/>
                  </a:rPr>
                  <a:t> tin </a:t>
                </a:r>
                <a:r>
                  <a:rPr lang="en-US" altLang="en-US" sz="2200" dirty="0" err="1">
                    <a:latin typeface="Arial"/>
                    <a:cs typeface="Arial"/>
                  </a:rPr>
                  <a:t>không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lỗi</a:t>
                </a:r>
                <a:r>
                  <a:rPr lang="en-US" altLang="en-US" sz="2200" dirty="0">
                    <a:latin typeface="Arial"/>
                    <a:cs typeface="Arial"/>
                  </a:rPr>
                  <a:t> (error-free) </a:t>
                </a:r>
                <a:r>
                  <a:rPr lang="en-US" altLang="en-US" sz="2200" dirty="0" err="1">
                    <a:latin typeface="Arial"/>
                    <a:cs typeface="Arial"/>
                  </a:rPr>
                  <a:t>với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một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tốc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độ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nhất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định</a:t>
                </a:r>
                <a:r>
                  <a:rPr lang="en-US" altLang="en-US" sz="2200" dirty="0">
                    <a:latin typeface="Arial"/>
                    <a:cs typeface="Arial"/>
                  </a:rPr>
                  <a:t> qua </a:t>
                </a:r>
                <a:r>
                  <a:rPr lang="en-US" altLang="en-US" sz="2200" dirty="0" err="1">
                    <a:latin typeface="Arial"/>
                    <a:cs typeface="Arial"/>
                  </a:rPr>
                  <a:t>kênh</a:t>
                </a:r>
                <a:endParaRPr lang="en-US" altLang="en-US" sz="2200" dirty="0">
                  <a:latin typeface="Arial"/>
                  <a:cs typeface="Arial"/>
                </a:endParaRPr>
              </a:p>
              <a:p>
                <a:pPr marL="609600" indent="-609600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en-US" sz="2200" dirty="0" err="1">
                    <a:latin typeface="Arial"/>
                    <a:cs typeface="Arial"/>
                  </a:rPr>
                  <a:t>Định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lý</a:t>
                </a:r>
                <a:r>
                  <a:rPr lang="en-US" altLang="en-US" sz="2200" dirty="0">
                    <a:latin typeface="Arial"/>
                    <a:cs typeface="Arial"/>
                  </a:rPr>
                  <a:t> Shannon: </a:t>
                </a:r>
                <a:r>
                  <a:rPr lang="en-US" altLang="en-US" sz="2200" dirty="0" err="1">
                    <a:latin typeface="Arial"/>
                    <a:cs typeface="Arial"/>
                  </a:rPr>
                  <a:t>nếu</a:t>
                </a:r>
                <a:r>
                  <a:rPr lang="en-US" altLang="en-US" sz="2200" dirty="0">
                    <a:latin typeface="Arial"/>
                    <a:cs typeface="Arial"/>
                  </a:rPr>
                  <a:t> R &lt; C </a:t>
                </a:r>
                <a:r>
                  <a:rPr lang="en-US" altLang="en-US" sz="2200" dirty="0" err="1">
                    <a:latin typeface="Arial"/>
                    <a:cs typeface="Arial"/>
                  </a:rPr>
                  <a:t>sẽ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tồn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tại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một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kỹ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thuật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mã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hoá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cho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phép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xác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suất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lỗi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bên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máy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thu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giảm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nhỏ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tuỳ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ý</a:t>
                </a:r>
                <a:endParaRPr lang="en-US" altLang="en-US" sz="2200" dirty="0">
                  <a:latin typeface="Arial"/>
                  <a:cs typeface="Arial"/>
                </a:endParaRPr>
              </a:p>
              <a:p>
                <a:pPr marL="609600" indent="-609600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en-US" sz="2200" dirty="0" err="1">
                    <a:latin typeface="Arial"/>
                    <a:cs typeface="Arial"/>
                  </a:rPr>
                  <a:t>Về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lý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thuyết</a:t>
                </a:r>
                <a:r>
                  <a:rPr lang="en-US" altLang="en-US" sz="2200" dirty="0">
                    <a:latin typeface="Arial"/>
                    <a:cs typeface="Arial"/>
                  </a:rPr>
                  <a:t>, ta </a:t>
                </a:r>
                <a:r>
                  <a:rPr lang="en-US" altLang="en-US" sz="2200" dirty="0" err="1">
                    <a:latin typeface="Arial"/>
                    <a:cs typeface="Arial"/>
                  </a:rPr>
                  <a:t>có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thể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truyền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thông</a:t>
                </a:r>
                <a:r>
                  <a:rPr lang="en-US" altLang="en-US" sz="2200" dirty="0">
                    <a:latin typeface="Arial"/>
                    <a:cs typeface="Arial"/>
                  </a:rPr>
                  <a:t> tin </a:t>
                </a:r>
                <a:r>
                  <a:rPr lang="en-US" altLang="en-US" sz="2200" dirty="0" err="1">
                    <a:latin typeface="Arial"/>
                    <a:cs typeface="Arial"/>
                  </a:rPr>
                  <a:t>không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lỗi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tới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giới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hạn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cao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nhất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là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bằng</a:t>
                </a:r>
                <a:r>
                  <a:rPr lang="en-US" altLang="en-US" sz="2200" dirty="0">
                    <a:latin typeface="Arial"/>
                    <a:cs typeface="Arial"/>
                  </a:rPr>
                  <a:t> dung </a:t>
                </a:r>
                <a:r>
                  <a:rPr lang="en-US" altLang="en-US" sz="2200" dirty="0" err="1">
                    <a:latin typeface="Arial"/>
                    <a:cs typeface="Arial"/>
                  </a:rPr>
                  <a:t>lượng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cho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phép</a:t>
                </a:r>
                <a:r>
                  <a:rPr lang="en-US" altLang="en-US" sz="2200" dirty="0">
                    <a:latin typeface="Arial"/>
                    <a:cs typeface="Arial"/>
                  </a:rPr>
                  <a:t> C, </a:t>
                </a:r>
                <a:r>
                  <a:rPr lang="en-US" altLang="en-US" sz="2200" dirty="0" err="1">
                    <a:latin typeface="Arial"/>
                    <a:cs typeface="Arial"/>
                  </a:rPr>
                  <a:t>với</a:t>
                </a:r>
                <a:r>
                  <a:rPr lang="en-US" altLang="en-US" sz="2200" dirty="0">
                    <a:latin typeface="Arial"/>
                    <a:cs typeface="Arial"/>
                  </a:rPr>
                  <a:t>: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altLang="en-US" sz="2200" b="0" i="1" smtClean="0">
                          <a:latin typeface="Cambria Math" panose="02040503050406030204" pitchFamily="18" charset="0"/>
                          <a:cs typeface="Arial"/>
                        </a:rPr>
                        <m:t>𝐶</m:t>
                      </m:r>
                      <m:r>
                        <a:rPr lang="vi-VN" altLang="en-US" sz="2200" b="0" i="1" smtClean="0"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r>
                        <m:rPr>
                          <m:sty m:val="p"/>
                        </m:rPr>
                        <a:rPr lang="vi-VN" altLang="en-US" sz="2200" i="1">
                          <a:latin typeface="Cambria Math" panose="02040503050406030204" pitchFamily="18" charset="0"/>
                          <a:cs typeface="Arial"/>
                        </a:rPr>
                        <m:t>B</m:t>
                      </m:r>
                      <m:r>
                        <a:rPr lang="vi-VN" altLang="en-US" sz="2200" b="0" i="1" smtClean="0">
                          <a:latin typeface="Cambria Math" panose="02040503050406030204" pitchFamily="18" charset="0"/>
                          <a:cs typeface="Arial"/>
                        </a:rPr>
                        <m:t> </m:t>
                      </m:r>
                      <m:sSub>
                        <m:sSubPr>
                          <m:ctrlPr>
                            <a:rPr lang="vi-VN" altLang="en-US" sz="2200" b="0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altLang="en-US" sz="2200" i="1">
                              <a:latin typeface="Cambria Math" panose="02040503050406030204" pitchFamily="18" charset="0"/>
                              <a:cs typeface="Arial"/>
                            </a:rPr>
                            <m:t>log</m:t>
                          </m:r>
                        </m:e>
                        <m:sub>
                          <m:r>
                            <a:rPr lang="vi-VN" altLang="en-US" sz="2200" b="0" i="1" smtClean="0"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vi-VN" altLang="en-US" sz="2200" b="0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vi-VN" altLang="en-US" sz="2200" b="0" i="1" smtClean="0">
                              <a:latin typeface="Cambria Math" panose="02040503050406030204" pitchFamily="18" charset="0"/>
                              <a:cs typeface="Arial"/>
                            </a:rPr>
                            <m:t>1+</m:t>
                          </m:r>
                          <m:f>
                            <m:fPr>
                              <m:ctrlPr>
                                <a:rPr lang="vi-VN" altLang="en-US" sz="22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vi-VN" altLang="en-US" sz="2200" i="1">
                                  <a:latin typeface="Cambria Math" panose="02040503050406030204" pitchFamily="18" charset="0"/>
                                  <a:cs typeface="Arial"/>
                                </a:rPr>
                                <m:t>S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vi-VN" altLang="en-US" sz="2200" i="1">
                                  <a:latin typeface="Cambria Math" panose="02040503050406030204" pitchFamily="18" charset="0"/>
                                  <a:cs typeface="Arial"/>
                                </a:rPr>
                                <m:t>N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vi-VN" altLang="en-US" sz="2200" b="0" dirty="0">
                  <a:latin typeface="Arial"/>
                  <a:cs typeface="Arial"/>
                </a:endParaRPr>
              </a:p>
              <a:p>
                <a:pPr marL="609600" indent="-609600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vi-VN" dirty="0"/>
                  <a:t>C: dung lượng kênh truyền (bps), B: băng thông của kênh (Hz), S: công suất của tín hiệu được truyền đi (đơn vị đo W), N: công suất của nhiễu (đơn vị đo W)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-76200" y="1295400"/>
                <a:ext cx="9144000" cy="5257800"/>
              </a:xfrm>
              <a:blipFill>
                <a:blip r:embed="rId3"/>
                <a:stretch>
                  <a:fillRect b="-242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738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Arial"/>
                <a:cs typeface="Arial"/>
              </a:rPr>
              <a:t>Giới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thiệu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các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kỹ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thuật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điều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khiển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lỗi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914400"/>
            <a:ext cx="533400" cy="244476"/>
          </a:xfrm>
        </p:spPr>
        <p:txBody>
          <a:bodyPr/>
          <a:lstStyle/>
          <a:p>
            <a:fld id="{CDD95983-6AA3-4F6B-98EA-7953A4D4C3D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295400"/>
            <a:ext cx="8915400" cy="4876800"/>
          </a:xfrm>
        </p:spPr>
        <p:txBody>
          <a:bodyPr>
            <a:noAutofit/>
          </a:bodyPr>
          <a:lstStyle/>
          <a:p>
            <a:pPr marL="609600" indent="-609600">
              <a:lnSpc>
                <a:spcPct val="150000"/>
              </a:lnSpc>
              <a:spcBef>
                <a:spcPts val="600"/>
              </a:spcBef>
            </a:pPr>
            <a:r>
              <a:rPr lang="en-US" altLang="en-US" sz="2200" dirty="0" err="1">
                <a:latin typeface="Arial"/>
                <a:cs typeface="Arial"/>
              </a:rPr>
              <a:t>Tăng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công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suất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phát</a:t>
            </a:r>
            <a:endParaRPr lang="en-US" altLang="en-US" sz="2200" dirty="0">
              <a:latin typeface="Arial"/>
              <a:cs typeface="Arial"/>
            </a:endParaRPr>
          </a:p>
          <a:p>
            <a:pPr marL="609600" indent="-609600">
              <a:lnSpc>
                <a:spcPct val="150000"/>
              </a:lnSpc>
              <a:spcBef>
                <a:spcPts val="600"/>
              </a:spcBef>
            </a:pPr>
            <a:r>
              <a:rPr lang="en-US" altLang="en-US" sz="2200" dirty="0" err="1">
                <a:latin typeface="Arial"/>
                <a:cs typeface="Arial"/>
              </a:rPr>
              <a:t>Sử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dụng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phân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tập</a:t>
            </a:r>
            <a:r>
              <a:rPr lang="en-US" altLang="en-US" sz="2200" dirty="0">
                <a:latin typeface="Arial"/>
                <a:cs typeface="Arial"/>
              </a:rPr>
              <a:t> (diversity)</a:t>
            </a:r>
          </a:p>
          <a:p>
            <a:pPr marL="609600" indent="-609600">
              <a:lnSpc>
                <a:spcPct val="150000"/>
              </a:lnSpc>
              <a:spcBef>
                <a:spcPts val="600"/>
              </a:spcBef>
            </a:pPr>
            <a:r>
              <a:rPr lang="en-US" altLang="en-US" sz="2200" dirty="0" err="1">
                <a:latin typeface="Arial"/>
                <a:cs typeface="Arial"/>
              </a:rPr>
              <a:t>Kiểm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tra</a:t>
            </a:r>
            <a:r>
              <a:rPr lang="en-US" altLang="en-US" sz="2200" dirty="0">
                <a:latin typeface="Arial"/>
                <a:cs typeface="Arial"/>
              </a:rPr>
              <a:t> echo (</a:t>
            </a:r>
            <a:r>
              <a:rPr lang="en-US" altLang="en-US" sz="2200" dirty="0" err="1">
                <a:latin typeface="Arial"/>
                <a:cs typeface="Arial"/>
              </a:rPr>
              <a:t>truyền</a:t>
            </a:r>
            <a:r>
              <a:rPr lang="en-US" altLang="en-US" sz="2200" dirty="0">
                <a:latin typeface="Arial"/>
                <a:cs typeface="Arial"/>
              </a:rPr>
              <a:t> song </a:t>
            </a:r>
            <a:r>
              <a:rPr lang="en-US" altLang="en-US" sz="2200" dirty="0" err="1">
                <a:latin typeface="Arial"/>
                <a:cs typeface="Arial"/>
              </a:rPr>
              <a:t>công</a:t>
            </a:r>
            <a:r>
              <a:rPr lang="en-US" altLang="en-US" sz="2200" dirty="0">
                <a:latin typeface="Arial"/>
                <a:cs typeface="Arial"/>
              </a:rPr>
              <a:t>)</a:t>
            </a:r>
          </a:p>
          <a:p>
            <a:pPr marL="609600" indent="-609600">
              <a:lnSpc>
                <a:spcPct val="150000"/>
              </a:lnSpc>
              <a:spcBef>
                <a:spcPts val="600"/>
              </a:spcBef>
            </a:pPr>
            <a:r>
              <a:rPr lang="en-US" altLang="en-US" sz="2200" dirty="0" err="1">
                <a:latin typeface="Arial"/>
                <a:cs typeface="Arial"/>
              </a:rPr>
              <a:t>Yêu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cầu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lặp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lại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tự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động</a:t>
            </a:r>
            <a:r>
              <a:rPr lang="en-US" altLang="en-US" sz="2200" dirty="0">
                <a:latin typeface="Arial"/>
                <a:cs typeface="Arial"/>
              </a:rPr>
              <a:t> (Automatic Repeat </a:t>
            </a:r>
            <a:r>
              <a:rPr lang="en-US" altLang="en-US" sz="2200" dirty="0" err="1">
                <a:latin typeface="Arial"/>
                <a:cs typeface="Arial"/>
              </a:rPr>
              <a:t>reQuest</a:t>
            </a:r>
            <a:r>
              <a:rPr lang="en-US" altLang="en-US" sz="2200" dirty="0">
                <a:latin typeface="Arial"/>
                <a:cs typeface="Arial"/>
              </a:rPr>
              <a:t>)</a:t>
            </a:r>
          </a:p>
          <a:p>
            <a:pPr marL="609600" indent="-609600">
              <a:lnSpc>
                <a:spcPct val="150000"/>
              </a:lnSpc>
              <a:spcBef>
                <a:spcPts val="600"/>
              </a:spcBef>
            </a:pPr>
            <a:r>
              <a:rPr lang="en-US" altLang="en-US" sz="2200" dirty="0" err="1">
                <a:latin typeface="Arial"/>
                <a:cs typeface="Arial"/>
              </a:rPr>
              <a:t>Mã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hóa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sửa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lỗi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không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phản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hồi</a:t>
            </a:r>
            <a:r>
              <a:rPr lang="en-US" altLang="en-US" sz="2200" dirty="0">
                <a:latin typeface="Arial"/>
                <a:cs typeface="Arial"/>
              </a:rPr>
              <a:t> (Forward Error Correction Coding)</a:t>
            </a:r>
          </a:p>
          <a:p>
            <a:pPr marL="609600" indent="-609600">
              <a:lnSpc>
                <a:spcPct val="150000"/>
              </a:lnSpc>
              <a:spcBef>
                <a:spcPts val="600"/>
              </a:spcBef>
            </a:pPr>
            <a:r>
              <a:rPr lang="en-US" altLang="en-US" sz="2200" dirty="0" err="1">
                <a:latin typeface="Arial"/>
                <a:cs typeface="Arial"/>
              </a:rPr>
              <a:t>Phương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pháp</a:t>
            </a:r>
            <a:r>
              <a:rPr lang="en-US" altLang="en-US" sz="2200" dirty="0">
                <a:latin typeface="Arial"/>
                <a:cs typeface="Arial"/>
              </a:rPr>
              <a:t> 4 </a:t>
            </a:r>
            <a:r>
              <a:rPr lang="en-US" altLang="en-US" sz="2200" dirty="0" err="1">
                <a:latin typeface="Arial"/>
                <a:cs typeface="Arial"/>
              </a:rPr>
              <a:t>và</a:t>
            </a:r>
            <a:r>
              <a:rPr lang="en-US" altLang="en-US" sz="2200" dirty="0">
                <a:latin typeface="Arial"/>
                <a:cs typeface="Arial"/>
              </a:rPr>
              <a:t> 5: </a:t>
            </a:r>
            <a:r>
              <a:rPr lang="en-US" altLang="en-US" sz="2200" dirty="0" err="1">
                <a:latin typeface="Arial"/>
                <a:cs typeface="Arial"/>
              </a:rPr>
              <a:t>Yêu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cầu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dùng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mã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có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khả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năng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phát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hiện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và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sửa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lỗi</a:t>
            </a:r>
            <a:r>
              <a:rPr lang="vi-VN" altLang="en-US" sz="2200" dirty="0">
                <a:latin typeface="Arial"/>
                <a:cs typeface="Arial"/>
              </a:rPr>
              <a:t> (Mã hóa kênh)</a:t>
            </a:r>
            <a:endParaRPr lang="en-US" altLang="en-US" sz="2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617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5" name="Text Box 7"/>
          <p:cNvSpPr txBox="1">
            <a:spLocks noChangeArrowheads="1"/>
          </p:cNvSpPr>
          <p:nvPr/>
        </p:nvSpPr>
        <p:spPr bwMode="auto">
          <a:xfrm>
            <a:off x="228600" y="1524000"/>
            <a:ext cx="8686800" cy="692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FF66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vi-VN" altLang="ja-JP" sz="2800" b="1" dirty="0">
                <a:solidFill>
                  <a:srgbClr val="FF0000"/>
                </a:solidFill>
                <a:latin typeface="Times New Roman" pitchFamily="18" charset="0"/>
                <a:ea typeface="MS Mincho" pitchFamily="49" charset="-128"/>
              </a:rPr>
              <a:t>Mã hóa kênh</a:t>
            </a:r>
            <a:endParaRPr lang="vi-VN" sz="2800" dirty="0">
              <a:solidFill>
                <a:srgbClr val="FF0000"/>
              </a:solidFill>
              <a:ea typeface="MS Mincho" pitchFamily="49" charset="-128"/>
            </a:endParaRPr>
          </a:p>
        </p:txBody>
      </p:sp>
      <p:sp>
        <p:nvSpPr>
          <p:cNvPr id="401416" name="Text Box 8"/>
          <p:cNvSpPr txBox="1">
            <a:spLocks noChangeArrowheads="1"/>
          </p:cNvSpPr>
          <p:nvPr/>
        </p:nvSpPr>
        <p:spPr bwMode="auto">
          <a:xfrm>
            <a:off x="228600" y="2216150"/>
            <a:ext cx="6550025" cy="6905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FF66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vi-VN" altLang="ja-JP" sz="2400" b="1">
                <a:solidFill>
                  <a:srgbClr val="000066"/>
                </a:solidFill>
                <a:latin typeface="Times New Roman" pitchFamily="18" charset="0"/>
                <a:ea typeface="MS Mincho" pitchFamily="49" charset="-128"/>
              </a:rPr>
              <a:t>Mã khối</a:t>
            </a:r>
          </a:p>
          <a:p>
            <a:pPr>
              <a:defRPr/>
            </a:pPr>
            <a:endParaRPr lang="vi-VN" sz="2400">
              <a:solidFill>
                <a:srgbClr val="000066"/>
              </a:solidFill>
              <a:ea typeface="MS Mincho" pitchFamily="49" charset="-128"/>
            </a:endParaRPr>
          </a:p>
        </p:txBody>
      </p:sp>
      <p:sp>
        <p:nvSpPr>
          <p:cNvPr id="401417" name="Text Box 9"/>
          <p:cNvSpPr txBox="1">
            <a:spLocks noChangeArrowheads="1"/>
          </p:cNvSpPr>
          <p:nvPr/>
        </p:nvSpPr>
        <p:spPr bwMode="auto">
          <a:xfrm>
            <a:off x="6778625" y="2216150"/>
            <a:ext cx="2136775" cy="6905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algn="ctr">
            <a:solidFill>
              <a:srgbClr val="FF66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vi-VN" altLang="ja-JP" sz="2400" b="1">
                <a:solidFill>
                  <a:srgbClr val="000066"/>
                </a:solidFill>
                <a:latin typeface="Times New Roman" pitchFamily="18" charset="0"/>
                <a:ea typeface="MS Mincho" pitchFamily="49" charset="-128"/>
              </a:rPr>
              <a:t>Mã chập</a:t>
            </a:r>
          </a:p>
          <a:p>
            <a:pPr algn="ctr">
              <a:defRPr/>
            </a:pPr>
            <a:endParaRPr lang="vi-VN" sz="2400" b="1" i="1">
              <a:solidFill>
                <a:srgbClr val="0000FF"/>
              </a:solidFill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401418" name="Text Box 10"/>
          <p:cNvSpPr txBox="1">
            <a:spLocks noChangeArrowheads="1"/>
          </p:cNvSpPr>
          <p:nvPr/>
        </p:nvSpPr>
        <p:spPr bwMode="auto">
          <a:xfrm>
            <a:off x="228600" y="2906713"/>
            <a:ext cx="1423988" cy="10382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algn="ctr">
            <a:solidFill>
              <a:srgbClr val="FF66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vi-VN" altLang="ja-JP" sz="2200">
                <a:solidFill>
                  <a:srgbClr val="000066"/>
                </a:solidFill>
                <a:latin typeface="Times New Roman" pitchFamily="18" charset="0"/>
                <a:ea typeface="MS Mincho" pitchFamily="49" charset="-128"/>
              </a:rPr>
              <a:t>Mã không tuyến tính</a:t>
            </a:r>
            <a:endParaRPr lang="vi-VN" sz="2200">
              <a:solidFill>
                <a:srgbClr val="000066"/>
              </a:solidFill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401419" name="Text Box 11"/>
          <p:cNvSpPr txBox="1">
            <a:spLocks noChangeArrowheads="1"/>
          </p:cNvSpPr>
          <p:nvPr/>
        </p:nvSpPr>
        <p:spPr bwMode="auto">
          <a:xfrm>
            <a:off x="1652588" y="2906713"/>
            <a:ext cx="5126037" cy="10382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66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endParaRPr lang="vi-VN" altLang="ja-JP" sz="2200" dirty="0">
              <a:solidFill>
                <a:srgbClr val="000066"/>
              </a:solidFill>
              <a:latin typeface="Times New Roman" pitchFamily="18" charset="0"/>
              <a:ea typeface="MS Mincho" pitchFamily="49" charset="-128"/>
            </a:endParaRPr>
          </a:p>
          <a:p>
            <a:pPr algn="ctr">
              <a:defRPr/>
            </a:pPr>
            <a:r>
              <a:rPr lang="vi-VN" altLang="ja-JP" sz="2200" dirty="0">
                <a:solidFill>
                  <a:srgbClr val="000066"/>
                </a:solidFill>
                <a:latin typeface="Times New Roman" pitchFamily="18" charset="0"/>
                <a:ea typeface="MS Mincho" pitchFamily="49" charset="-128"/>
              </a:rPr>
              <a:t>Mã tuyến tính </a:t>
            </a:r>
          </a:p>
          <a:p>
            <a:pPr>
              <a:defRPr/>
            </a:pPr>
            <a:endParaRPr lang="vi-VN" sz="2200" dirty="0">
              <a:solidFill>
                <a:srgbClr val="000066"/>
              </a:solidFill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35848" name="Text Box 12"/>
          <p:cNvSpPr txBox="1">
            <a:spLocks noChangeArrowheads="1"/>
          </p:cNvSpPr>
          <p:nvPr/>
        </p:nvSpPr>
        <p:spPr bwMode="auto">
          <a:xfrm>
            <a:off x="1652588" y="3944938"/>
            <a:ext cx="1566862" cy="69215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F6600"/>
            </a:solidFill>
            <a:miter lim="800000"/>
            <a:headEnd/>
            <a:tailEnd/>
          </a:ln>
        </p:spPr>
        <p:txBody>
          <a:bodyPr lIns="0" r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vi-VN" altLang="ja-JP" sz="2200">
                <a:solidFill>
                  <a:srgbClr val="000066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Mã không vòng</a:t>
            </a:r>
            <a:endParaRPr lang="vi-VN" altLang="en-US" sz="2200">
              <a:solidFill>
                <a:srgbClr val="000066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35849" name="Text Box 13"/>
          <p:cNvSpPr txBox="1">
            <a:spLocks noChangeArrowheads="1"/>
          </p:cNvSpPr>
          <p:nvPr/>
        </p:nvSpPr>
        <p:spPr bwMode="auto">
          <a:xfrm>
            <a:off x="3219450" y="3944938"/>
            <a:ext cx="3559175" cy="69215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F6600"/>
            </a:solidFill>
            <a:miter lim="800000"/>
            <a:headEnd/>
            <a:tailEnd/>
          </a:ln>
        </p:spPr>
        <p:txBody>
          <a:bodyPr lIns="0" r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vi-VN" altLang="ja-JP" sz="2200">
                <a:solidFill>
                  <a:srgbClr val="000066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Mã vòng</a:t>
            </a:r>
            <a:endParaRPr lang="vi-VN" altLang="en-US" sz="2200">
              <a:solidFill>
                <a:srgbClr val="000066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401422" name="Text Box 14"/>
          <p:cNvSpPr txBox="1">
            <a:spLocks noChangeArrowheads="1"/>
          </p:cNvSpPr>
          <p:nvPr/>
        </p:nvSpPr>
        <p:spPr bwMode="auto">
          <a:xfrm>
            <a:off x="3200400" y="4643437"/>
            <a:ext cx="996950" cy="6905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rgbClr val="FF6600"/>
            </a:solidFill>
            <a:miter lim="800000"/>
            <a:headEnd/>
            <a:tailEnd/>
          </a:ln>
        </p:spPr>
        <p:txBody>
          <a:bodyPr lIns="0" rIns="0"/>
          <a:lstStyle/>
          <a:p>
            <a:pPr algn="ctr">
              <a:defRPr/>
            </a:pPr>
            <a:r>
              <a:rPr lang="vi-VN" altLang="ja-JP" sz="2200" dirty="0">
                <a:solidFill>
                  <a:srgbClr val="000066"/>
                </a:solidFill>
                <a:latin typeface="Times New Roman" pitchFamily="18" charset="0"/>
                <a:ea typeface="MS Mincho" pitchFamily="49" charset="-128"/>
              </a:rPr>
              <a:t>Mã Golay</a:t>
            </a:r>
          </a:p>
          <a:p>
            <a:pPr algn="ctr">
              <a:defRPr/>
            </a:pPr>
            <a:endParaRPr lang="vi-VN" sz="2200" dirty="0">
              <a:solidFill>
                <a:srgbClr val="000066"/>
              </a:solidFill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401423" name="Text Box 15"/>
          <p:cNvSpPr txBox="1">
            <a:spLocks noChangeArrowheads="1"/>
          </p:cNvSpPr>
          <p:nvPr/>
        </p:nvSpPr>
        <p:spPr bwMode="auto">
          <a:xfrm>
            <a:off x="4221162" y="4637088"/>
            <a:ext cx="427038" cy="6905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 algn="ctr">
            <a:solidFill>
              <a:srgbClr val="FF6600"/>
            </a:solidFill>
            <a:miter lim="800000"/>
            <a:headEnd/>
            <a:tailEnd/>
          </a:ln>
          <a:effectLst/>
        </p:spPr>
        <p:txBody>
          <a:bodyPr lIns="0" rIns="0"/>
          <a:lstStyle/>
          <a:p>
            <a:pPr algn="ctr">
              <a:defRPr/>
            </a:pPr>
            <a:r>
              <a:rPr lang="vi-VN" altLang="ja-JP" sz="2200" dirty="0">
                <a:solidFill>
                  <a:srgbClr val="000066"/>
                </a:solidFill>
                <a:latin typeface="Times New Roman" pitchFamily="18" charset="0"/>
                <a:ea typeface="MS Mincho" pitchFamily="49" charset="-128"/>
              </a:rPr>
              <a:t>RS</a:t>
            </a:r>
            <a:endParaRPr lang="vi-VN" sz="2200" dirty="0">
              <a:solidFill>
                <a:srgbClr val="000066"/>
              </a:solidFill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401424" name="Text Box 16"/>
          <p:cNvSpPr txBox="1">
            <a:spLocks noChangeArrowheads="1"/>
          </p:cNvSpPr>
          <p:nvPr/>
        </p:nvSpPr>
        <p:spPr bwMode="auto">
          <a:xfrm>
            <a:off x="4643438" y="4637088"/>
            <a:ext cx="2135187" cy="6905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 algn="ctr">
            <a:solidFill>
              <a:srgbClr val="FF6600"/>
            </a:solidFill>
            <a:miter lim="800000"/>
            <a:headEnd/>
            <a:tailEnd/>
          </a:ln>
          <a:effectLst/>
        </p:spPr>
        <p:txBody>
          <a:bodyPr lIns="0" rIns="0"/>
          <a:lstStyle/>
          <a:p>
            <a:pPr algn="ctr">
              <a:defRPr/>
            </a:pPr>
            <a:r>
              <a:rPr lang="vi-VN" altLang="ja-JP" sz="2000" dirty="0">
                <a:solidFill>
                  <a:srgbClr val="000066"/>
                </a:solidFill>
                <a:latin typeface="Times New Roman" pitchFamily="18" charset="0"/>
                <a:ea typeface="MS Mincho" pitchFamily="49" charset="-128"/>
              </a:rPr>
              <a:t>BCH nhị phân</a:t>
            </a:r>
          </a:p>
          <a:p>
            <a:pPr algn="ctr">
              <a:defRPr/>
            </a:pPr>
            <a:endParaRPr lang="vi-VN" sz="2000" dirty="0">
              <a:solidFill>
                <a:srgbClr val="000066"/>
              </a:solidFill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35853" name="Text Box 17"/>
          <p:cNvSpPr txBox="1">
            <a:spLocks noChangeArrowheads="1"/>
          </p:cNvSpPr>
          <p:nvPr/>
        </p:nvSpPr>
        <p:spPr bwMode="auto">
          <a:xfrm>
            <a:off x="4643438" y="5327650"/>
            <a:ext cx="1566862" cy="692150"/>
          </a:xfrm>
          <a:prstGeom prst="rect">
            <a:avLst/>
          </a:prstGeom>
          <a:gradFill rotWithShape="0">
            <a:gsLst>
              <a:gs pos="0">
                <a:srgbClr val="CCFFFF"/>
              </a:gs>
              <a:gs pos="50000">
                <a:srgbClr val="F0FFFF"/>
              </a:gs>
              <a:gs pos="100000">
                <a:srgbClr val="CCFFFF"/>
              </a:gs>
            </a:gsLst>
            <a:lin ang="5400000" scaled="1"/>
          </a:gradFill>
          <a:ln w="19050">
            <a:solidFill>
              <a:srgbClr val="FF6600"/>
            </a:solidFill>
            <a:miter lim="800000"/>
            <a:headEnd/>
            <a:tailEnd/>
          </a:ln>
        </p:spPr>
        <p:txBody>
          <a:bodyPr lIns="0" r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vi-VN" altLang="ja-JP" sz="2000" dirty="0">
                <a:solidFill>
                  <a:srgbClr val="000066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Hamming (e=1)</a:t>
            </a:r>
            <a:endParaRPr lang="vi-VN" altLang="en-US" sz="2000" dirty="0">
              <a:solidFill>
                <a:srgbClr val="000066"/>
              </a:solidFill>
              <a:ea typeface="MS Mincho" panose="02020609040205080304" pitchFamily="49" charset="-128"/>
            </a:endParaRPr>
          </a:p>
        </p:txBody>
      </p:sp>
      <p:sp>
        <p:nvSpPr>
          <p:cNvPr id="35854" name="Text Box 18"/>
          <p:cNvSpPr txBox="1">
            <a:spLocks noChangeArrowheads="1"/>
          </p:cNvSpPr>
          <p:nvPr/>
        </p:nvSpPr>
        <p:spPr bwMode="auto">
          <a:xfrm>
            <a:off x="6210300" y="5327650"/>
            <a:ext cx="568325" cy="692150"/>
          </a:xfrm>
          <a:prstGeom prst="rect">
            <a:avLst/>
          </a:prstGeom>
          <a:gradFill rotWithShape="0">
            <a:gsLst>
              <a:gs pos="0">
                <a:srgbClr val="CCFFFF"/>
              </a:gs>
              <a:gs pos="50000">
                <a:srgbClr val="DFFFFF"/>
              </a:gs>
              <a:gs pos="100000">
                <a:srgbClr val="CCFFFF"/>
              </a:gs>
            </a:gsLst>
            <a:lin ang="5400000" scaled="1"/>
          </a:gradFill>
          <a:ln w="19050">
            <a:solidFill>
              <a:srgbClr val="FF6600"/>
            </a:solidFill>
            <a:miter lim="800000"/>
            <a:headEnd/>
            <a:tailEnd/>
          </a:ln>
        </p:spPr>
        <p:txBody>
          <a:bodyPr lIns="0" r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vi-VN" altLang="ja-JP" sz="2400">
                <a:solidFill>
                  <a:srgbClr val="000066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e&gt;1</a:t>
            </a:r>
            <a:endParaRPr lang="vi-VN" altLang="en-US" sz="2400">
              <a:solidFill>
                <a:srgbClr val="000066"/>
              </a:solidFill>
              <a:ea typeface="MS Mincho" panose="02020609040205080304" pitchFamily="49" charset="-128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Arial"/>
                <a:cs typeface="Arial"/>
              </a:rPr>
              <a:t>Phân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loại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mã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hóa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kênh</a:t>
            </a:r>
            <a:endParaRPr lang="en-US" sz="3200" dirty="0">
              <a:latin typeface="Arial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32EFCA6-CA73-4D4E-933A-20560F037F06}"/>
                  </a:ext>
                </a:extLst>
              </p14:cNvPr>
              <p14:cNvContentPartPr/>
              <p14:nvPr/>
            </p14:nvContentPartPr>
            <p14:xfrm>
              <a:off x="2709000" y="3531960"/>
              <a:ext cx="1303200" cy="514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32EFCA6-CA73-4D4E-933A-20560F037F0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99640" y="3522600"/>
                <a:ext cx="1321920" cy="53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3034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C55CB-722A-6E4B-8A14-6A7D1517C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Nhóm 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EE9FC-F23D-794A-876A-E7A35FE67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Chương </a:t>
            </a:r>
            <a:r>
              <a:rPr lang="en-US"/>
              <a:t>4</a:t>
            </a:r>
            <a:r>
              <a:rPr lang="vi-VN"/>
              <a:t> – Kỹ thuật </a:t>
            </a:r>
            <a:r>
              <a:rPr lang="en-US"/>
              <a:t>mã hóa kênh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77E9F-9DBC-3F4C-9BEA-F3FECADC7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3B4CF7-3FEF-5A4A-AFB7-21185AC3F26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28600" y="1401326"/>
            <a:ext cx="8686800" cy="474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14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371600" y="2497137"/>
            <a:ext cx="7010400" cy="2684463"/>
            <a:chOff x="1371600" y="2497137"/>
            <a:chExt cx="7010400" cy="2684463"/>
          </a:xfrm>
        </p:grpSpPr>
        <p:grpSp>
          <p:nvGrpSpPr>
            <p:cNvPr id="36868" name="Group 19"/>
            <p:cNvGrpSpPr>
              <a:grpSpLocks/>
            </p:cNvGrpSpPr>
            <p:nvPr/>
          </p:nvGrpSpPr>
          <p:grpSpPr bwMode="auto">
            <a:xfrm>
              <a:off x="1371600" y="2497137"/>
              <a:ext cx="6245225" cy="887413"/>
              <a:chOff x="866" y="1296"/>
              <a:chExt cx="3934" cy="559"/>
            </a:xfrm>
          </p:grpSpPr>
          <p:sp>
            <p:nvSpPr>
              <p:cNvPr id="36879" name="Text Box 9"/>
              <p:cNvSpPr txBox="1">
                <a:spLocks noChangeArrowheads="1"/>
              </p:cNvSpPr>
              <p:nvPr/>
            </p:nvSpPr>
            <p:spPr bwMode="auto">
              <a:xfrm>
                <a:off x="2064" y="1344"/>
                <a:ext cx="1488" cy="373"/>
              </a:xfrm>
              <a:prstGeom prst="rect">
                <a:avLst/>
              </a:prstGeom>
              <a:gradFill rotWithShape="0">
                <a:gsLst>
                  <a:gs pos="0">
                    <a:srgbClr val="FFFFCD"/>
                  </a:gs>
                  <a:gs pos="50000">
                    <a:srgbClr val="FFFF99"/>
                  </a:gs>
                  <a:gs pos="100000">
                    <a:srgbClr val="FFFFCD"/>
                  </a:gs>
                </a:gsLst>
                <a:lin ang="5400000" scaled="1"/>
              </a:gradFill>
              <a:ln w="2857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vi-VN" altLang="ja-JP" sz="2400" b="1">
                    <a:solidFill>
                      <a:srgbClr val="0000FF"/>
                    </a:solidFill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Bộ mã hóa khối</a:t>
                </a:r>
                <a:endParaRPr lang="vi-VN" altLang="en-US" sz="2400">
                  <a:latin typeface="Times New Roman" panose="02020603050405020304" pitchFamily="18" charset="0"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880" name="Line 10"/>
              <p:cNvSpPr>
                <a:spLocks noChangeShapeType="1"/>
              </p:cNvSpPr>
              <p:nvPr/>
            </p:nvSpPr>
            <p:spPr bwMode="auto">
              <a:xfrm>
                <a:off x="1296" y="1536"/>
                <a:ext cx="751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stealth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881" name="Line 11"/>
              <p:cNvSpPr>
                <a:spLocks noChangeShapeType="1"/>
              </p:cNvSpPr>
              <p:nvPr/>
            </p:nvSpPr>
            <p:spPr bwMode="auto">
              <a:xfrm>
                <a:off x="3552" y="1536"/>
                <a:ext cx="751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stealth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882" name="Text Box 12"/>
              <p:cNvSpPr txBox="1">
                <a:spLocks noChangeArrowheads="1"/>
              </p:cNvSpPr>
              <p:nvPr/>
            </p:nvSpPr>
            <p:spPr bwMode="auto">
              <a:xfrm>
                <a:off x="866" y="1296"/>
                <a:ext cx="478" cy="5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vi-VN" altLang="ja-JP" sz="2000"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k bit tin</a:t>
                </a:r>
                <a:endParaRPr lang="vi-VN" altLang="en-US" sz="2000">
                  <a:latin typeface="Times New Roman" panose="02020603050405020304" pitchFamily="18" charset="0"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883" name="Text Box 13"/>
              <p:cNvSpPr txBox="1">
                <a:spLocks noChangeArrowheads="1"/>
              </p:cNvSpPr>
              <p:nvPr/>
            </p:nvSpPr>
            <p:spPr bwMode="auto">
              <a:xfrm>
                <a:off x="4216" y="1296"/>
                <a:ext cx="584" cy="4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vi-VN" altLang="ja-JP" sz="2000"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n bit</a:t>
                </a:r>
              </a:p>
              <a:p>
                <a:pPr algn="ctr" eaLnBrk="1" hangingPunct="1"/>
                <a:r>
                  <a:rPr lang="vi-VN" altLang="ja-JP" sz="2000"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mã hóa</a:t>
                </a:r>
                <a:endParaRPr lang="vi-VN" altLang="en-US" sz="2000">
                  <a:latin typeface="Times New Roman" panose="02020603050405020304" pitchFamily="18" charset="0"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6869" name="Group 20"/>
            <p:cNvGrpSpPr>
              <a:grpSpLocks/>
            </p:cNvGrpSpPr>
            <p:nvPr/>
          </p:nvGrpSpPr>
          <p:grpSpPr bwMode="auto">
            <a:xfrm>
              <a:off x="2133600" y="3640137"/>
              <a:ext cx="2825750" cy="1541463"/>
              <a:chOff x="1916" y="1861"/>
              <a:chExt cx="1780" cy="971"/>
            </a:xfrm>
          </p:grpSpPr>
          <p:sp>
            <p:nvSpPr>
              <p:cNvPr id="36871" name="Text Box 6"/>
              <p:cNvSpPr txBox="1">
                <a:spLocks noChangeArrowheads="1"/>
              </p:cNvSpPr>
              <p:nvPr/>
            </p:nvSpPr>
            <p:spPr bwMode="auto">
              <a:xfrm>
                <a:off x="2417" y="2552"/>
                <a:ext cx="834" cy="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vi-VN" altLang="ja-JP"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Từ mã khối n bit</a:t>
                </a:r>
                <a:endParaRPr lang="vi-VN" altLang="en-US">
                  <a:latin typeface="Times New Roman" panose="02020603050405020304" pitchFamily="18" charset="0"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872" name="Text Box 7"/>
              <p:cNvSpPr txBox="1">
                <a:spLocks noChangeArrowheads="1"/>
              </p:cNvSpPr>
              <p:nvPr/>
            </p:nvSpPr>
            <p:spPr bwMode="auto">
              <a:xfrm>
                <a:off x="3084" y="1861"/>
                <a:ext cx="612" cy="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vi-VN" altLang="ja-JP"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(n-k) bit</a:t>
                </a:r>
                <a:endParaRPr lang="vi-VN" altLang="en-US">
                  <a:latin typeface="Times New Roman" panose="02020603050405020304" pitchFamily="18" charset="0"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873" name="Text Box 8"/>
              <p:cNvSpPr txBox="1">
                <a:spLocks noChangeArrowheads="1"/>
              </p:cNvSpPr>
              <p:nvPr/>
            </p:nvSpPr>
            <p:spPr bwMode="auto">
              <a:xfrm>
                <a:off x="2334" y="1861"/>
                <a:ext cx="417" cy="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vi-VN" altLang="ja-JP"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k bit</a:t>
                </a:r>
                <a:endParaRPr lang="vi-VN" altLang="en-US">
                  <a:latin typeface="Times New Roman" panose="02020603050405020304" pitchFamily="18" charset="0"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874" name="Text Box 14"/>
              <p:cNvSpPr txBox="1">
                <a:spLocks noChangeArrowheads="1"/>
              </p:cNvSpPr>
              <p:nvPr/>
            </p:nvSpPr>
            <p:spPr bwMode="auto">
              <a:xfrm>
                <a:off x="1916" y="2180"/>
                <a:ext cx="1085" cy="279"/>
              </a:xfrm>
              <a:prstGeom prst="rect">
                <a:avLst/>
              </a:prstGeom>
              <a:gradFill rotWithShape="0">
                <a:gsLst>
                  <a:gs pos="0">
                    <a:srgbClr val="CCFFFF"/>
                  </a:gs>
                  <a:gs pos="50000">
                    <a:srgbClr val="E5FFFF"/>
                  </a:gs>
                  <a:gs pos="100000">
                    <a:srgbClr val="CCFFFF"/>
                  </a:gs>
                </a:gsLst>
                <a:lin ang="5400000" scaled="1"/>
              </a:gra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vi-VN" altLang="ja-JP" b="1">
                    <a:solidFill>
                      <a:srgbClr val="000066"/>
                    </a:solidFill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Phần tin</a:t>
                </a:r>
                <a:endParaRPr lang="vi-VN" altLang="en-US" b="1">
                  <a:solidFill>
                    <a:srgbClr val="000066"/>
                  </a:solidFill>
                  <a:latin typeface="Times New Roman" panose="02020603050405020304" pitchFamily="18" charset="0"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875" name="Text Box 15"/>
              <p:cNvSpPr txBox="1">
                <a:spLocks noChangeArrowheads="1"/>
              </p:cNvSpPr>
              <p:nvPr/>
            </p:nvSpPr>
            <p:spPr bwMode="auto">
              <a:xfrm>
                <a:off x="3001" y="2180"/>
                <a:ext cx="667" cy="279"/>
              </a:xfrm>
              <a:prstGeom prst="rect">
                <a:avLst/>
              </a:prstGeom>
              <a:gradFill rotWithShape="0">
                <a:gsLst>
                  <a:gs pos="0">
                    <a:srgbClr val="E0FFFF"/>
                  </a:gs>
                  <a:gs pos="50000">
                    <a:srgbClr val="CCFFFF"/>
                  </a:gs>
                  <a:gs pos="100000">
                    <a:srgbClr val="E0FFFF"/>
                  </a:gs>
                </a:gsLst>
                <a:lin ang="5400000" scaled="1"/>
              </a:gra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vi-VN" altLang="ja-JP" b="1">
                    <a:solidFill>
                      <a:srgbClr val="000066"/>
                    </a:solidFill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Phần dư</a:t>
                </a:r>
                <a:endParaRPr lang="vi-VN" altLang="en-US">
                  <a:solidFill>
                    <a:srgbClr val="000066"/>
                  </a:solidFill>
                  <a:latin typeface="Times New Roman" panose="02020603050405020304" pitchFamily="18" charset="0"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876" name="Line 16"/>
              <p:cNvSpPr>
                <a:spLocks noChangeShapeType="1"/>
              </p:cNvSpPr>
              <p:nvPr/>
            </p:nvSpPr>
            <p:spPr bwMode="auto">
              <a:xfrm>
                <a:off x="1916" y="2087"/>
                <a:ext cx="1085" cy="0"/>
              </a:xfrm>
              <a:prstGeom prst="line">
                <a:avLst/>
              </a:prstGeom>
              <a:noFill/>
              <a:ln w="28575">
                <a:solidFill>
                  <a:srgbClr val="000066"/>
                </a:solidFill>
                <a:round/>
                <a:headEnd type="stealth" w="lg" len="lg"/>
                <a:tailEnd type="stealth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877" name="Line 17"/>
              <p:cNvSpPr>
                <a:spLocks noChangeShapeType="1"/>
              </p:cNvSpPr>
              <p:nvPr/>
            </p:nvSpPr>
            <p:spPr bwMode="auto">
              <a:xfrm>
                <a:off x="3001" y="2087"/>
                <a:ext cx="667" cy="0"/>
              </a:xfrm>
              <a:prstGeom prst="line">
                <a:avLst/>
              </a:prstGeom>
              <a:noFill/>
              <a:ln w="28575">
                <a:solidFill>
                  <a:srgbClr val="000066"/>
                </a:solidFill>
                <a:round/>
                <a:headEnd type="stealth" w="lg" len="lg"/>
                <a:tailEnd type="stealth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878" name="Line 18"/>
              <p:cNvSpPr>
                <a:spLocks noChangeShapeType="1"/>
              </p:cNvSpPr>
              <p:nvPr/>
            </p:nvSpPr>
            <p:spPr bwMode="auto">
              <a:xfrm>
                <a:off x="1921" y="2544"/>
                <a:ext cx="1752" cy="0"/>
              </a:xfrm>
              <a:prstGeom prst="line">
                <a:avLst/>
              </a:prstGeom>
              <a:noFill/>
              <a:ln w="28575">
                <a:solidFill>
                  <a:srgbClr val="000066"/>
                </a:solidFill>
                <a:round/>
                <a:headEnd type="stealth" w="lg" len="lg"/>
                <a:tailEnd type="stealth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6870" name="Text Box 21"/>
            <p:cNvSpPr txBox="1">
              <a:spLocks noChangeArrowheads="1"/>
            </p:cNvSpPr>
            <p:nvPr/>
          </p:nvSpPr>
          <p:spPr bwMode="auto">
            <a:xfrm>
              <a:off x="5791200" y="3505200"/>
              <a:ext cx="2590800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Tỷ lệ mã </a:t>
              </a:r>
              <a:r>
                <a:rPr lang="en-US" altLang="en-US" sz="2400" b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 = k/n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alt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(thường từ ½ -1)</a:t>
              </a:r>
              <a:endParaRPr lang="vi-VN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Arial"/>
                <a:cs typeface="Arial"/>
              </a:rPr>
              <a:t>Mã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khối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76200" y="1371600"/>
            <a:ext cx="8915400" cy="5105400"/>
          </a:xfrm>
        </p:spPr>
        <p:txBody>
          <a:bodyPr>
            <a:noAutofit/>
          </a:bodyPr>
          <a:lstStyle/>
          <a:p>
            <a:pPr marL="609600" indent="-609600">
              <a:lnSpc>
                <a:spcPct val="150000"/>
              </a:lnSpc>
              <a:spcBef>
                <a:spcPts val="600"/>
              </a:spcBef>
            </a:pPr>
            <a:r>
              <a:rPr lang="en-US" altLang="en-US" sz="2200" b="1" dirty="0" err="1">
                <a:latin typeface="Arial"/>
                <a:cs typeface="Arial"/>
              </a:rPr>
              <a:t>Bộ</a:t>
            </a:r>
            <a:r>
              <a:rPr lang="en-US" altLang="en-US" sz="2200" b="1" dirty="0">
                <a:latin typeface="Arial"/>
                <a:cs typeface="Arial"/>
              </a:rPr>
              <a:t> </a:t>
            </a:r>
            <a:r>
              <a:rPr lang="en-US" altLang="en-US" sz="2200" b="1" dirty="0" err="1">
                <a:latin typeface="Arial"/>
                <a:cs typeface="Arial"/>
              </a:rPr>
              <a:t>tham</a:t>
            </a:r>
            <a:r>
              <a:rPr lang="en-US" altLang="en-US" sz="2200" b="1" dirty="0">
                <a:latin typeface="Arial"/>
                <a:cs typeface="Arial"/>
              </a:rPr>
              <a:t> </a:t>
            </a:r>
            <a:r>
              <a:rPr lang="en-US" altLang="en-US" sz="2200" b="1" dirty="0" err="1">
                <a:latin typeface="Arial"/>
                <a:cs typeface="Arial"/>
              </a:rPr>
              <a:t>số</a:t>
            </a:r>
            <a:r>
              <a:rPr lang="en-US" altLang="en-US" sz="2200" b="1" dirty="0">
                <a:latin typeface="Arial"/>
                <a:cs typeface="Arial"/>
              </a:rPr>
              <a:t>:</a:t>
            </a:r>
            <a:r>
              <a:rPr lang="en-US" altLang="en-US" sz="2200" dirty="0">
                <a:latin typeface="Arial"/>
                <a:cs typeface="Arial"/>
              </a:rPr>
              <a:t> n, k, </a:t>
            </a:r>
            <a:r>
              <a:rPr lang="en-US" altLang="en-US" sz="2200" dirty="0" err="1">
                <a:latin typeface="Arial"/>
                <a:cs typeface="Arial"/>
              </a:rPr>
              <a:t>khoảng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cách</a:t>
            </a:r>
            <a:r>
              <a:rPr lang="en-US" altLang="en-US" sz="2200" dirty="0">
                <a:latin typeface="Arial"/>
                <a:cs typeface="Arial"/>
              </a:rPr>
              <a:t> Hamming </a:t>
            </a:r>
            <a:r>
              <a:rPr lang="en-US" altLang="en-US" sz="2200" dirty="0" err="1">
                <a:latin typeface="Arial"/>
                <a:cs typeface="Arial"/>
              </a:rPr>
              <a:t>tối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thiểu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và</a:t>
            </a:r>
            <a:r>
              <a:rPr lang="en-US" altLang="en-US" sz="2200" dirty="0">
                <a:latin typeface="Arial"/>
                <a:cs typeface="Arial"/>
              </a:rPr>
              <a:t> ma </a:t>
            </a:r>
            <a:r>
              <a:rPr lang="en-US" altLang="en-US" sz="2200" dirty="0" err="1">
                <a:latin typeface="Arial"/>
                <a:cs typeface="Arial"/>
              </a:rPr>
              <a:t>trận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sinh</a:t>
            </a:r>
            <a:r>
              <a:rPr lang="en-US" altLang="en-US" sz="2200" dirty="0">
                <a:latin typeface="Arial"/>
                <a:cs typeface="Arial"/>
              </a:rPr>
              <a:t>/</a:t>
            </a:r>
            <a:r>
              <a:rPr lang="en-US" altLang="en-US" sz="2200" dirty="0" err="1">
                <a:latin typeface="Arial"/>
                <a:cs typeface="Arial"/>
              </a:rPr>
              <a:t>đa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thức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sinh</a:t>
            </a:r>
            <a:endParaRPr lang="en-US" altLang="en-US" sz="2200" dirty="0">
              <a:latin typeface="Arial"/>
              <a:cs typeface="Arial"/>
            </a:endParaRPr>
          </a:p>
          <a:p>
            <a:pPr marL="609600" indent="-609600">
              <a:lnSpc>
                <a:spcPct val="150000"/>
              </a:lnSpc>
              <a:spcBef>
                <a:spcPts val="600"/>
              </a:spcBef>
            </a:pPr>
            <a:endParaRPr lang="en-US" altLang="en-US" sz="2200" dirty="0">
              <a:latin typeface="Arial"/>
              <a:cs typeface="Arial"/>
            </a:endParaRPr>
          </a:p>
          <a:p>
            <a:pPr marL="609600" indent="-609600">
              <a:lnSpc>
                <a:spcPct val="150000"/>
              </a:lnSpc>
              <a:spcBef>
                <a:spcPts val="600"/>
              </a:spcBef>
            </a:pPr>
            <a:endParaRPr lang="en-US" altLang="en-US" sz="2200" dirty="0">
              <a:latin typeface="Arial"/>
              <a:cs typeface="Arial"/>
            </a:endParaRPr>
          </a:p>
          <a:p>
            <a:pPr marL="609600" indent="-609600">
              <a:lnSpc>
                <a:spcPct val="150000"/>
              </a:lnSpc>
              <a:spcBef>
                <a:spcPts val="600"/>
              </a:spcBef>
            </a:pPr>
            <a:endParaRPr lang="en-US" altLang="en-US" sz="2200" dirty="0">
              <a:latin typeface="Arial"/>
              <a:cs typeface="Arial"/>
            </a:endParaRPr>
          </a:p>
          <a:p>
            <a:pPr marL="609600" indent="-609600">
              <a:lnSpc>
                <a:spcPct val="150000"/>
              </a:lnSpc>
              <a:spcBef>
                <a:spcPts val="600"/>
              </a:spcBef>
            </a:pPr>
            <a:endParaRPr lang="en-US" altLang="en-US" sz="2200" dirty="0">
              <a:latin typeface="Arial"/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endParaRPr lang="en-US" altLang="en-US"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4957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defRPr/>
            </a:pPr>
            <a:r>
              <a:rPr lang="en-US" sz="2200" dirty="0" err="1">
                <a:latin typeface="Arial"/>
                <a:cs typeface="Arial"/>
              </a:rPr>
              <a:t>Có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chứa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từ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mã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toàn</a:t>
            </a:r>
            <a:r>
              <a:rPr lang="en-US" sz="2200" dirty="0">
                <a:latin typeface="Arial"/>
                <a:cs typeface="Arial"/>
              </a:rPr>
              <a:t> bit 0;</a:t>
            </a:r>
          </a:p>
          <a:p>
            <a:pPr>
              <a:lnSpc>
                <a:spcPct val="130000"/>
              </a:lnSpc>
              <a:spcBef>
                <a:spcPts val="600"/>
              </a:spcBef>
              <a:defRPr/>
            </a:pPr>
            <a:r>
              <a:rPr lang="en-US" sz="2200" dirty="0" err="1">
                <a:latin typeface="Arial"/>
                <a:cs typeface="Arial"/>
              </a:rPr>
              <a:t>Có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tính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chất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đóng</a:t>
            </a:r>
            <a:r>
              <a:rPr lang="en-US" sz="2200" dirty="0">
                <a:latin typeface="Arial"/>
                <a:cs typeface="Arial"/>
              </a:rPr>
              <a:t>: </a:t>
            </a:r>
            <a:r>
              <a:rPr lang="en-US" sz="2200" dirty="0" err="1">
                <a:latin typeface="Arial"/>
                <a:cs typeface="Arial"/>
              </a:rPr>
              <a:t>với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hai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từ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mã</a:t>
            </a:r>
            <a:r>
              <a:rPr lang="en-US" sz="2200" dirty="0">
                <a:latin typeface="Arial"/>
                <a:cs typeface="Arial"/>
              </a:rPr>
              <a:t> C</a:t>
            </a:r>
            <a:r>
              <a:rPr lang="en-US" sz="2200" baseline="-25000" dirty="0">
                <a:latin typeface="Arial"/>
                <a:cs typeface="Arial"/>
              </a:rPr>
              <a:t>i</a:t>
            </a:r>
            <a:r>
              <a:rPr lang="en-US" sz="2200" dirty="0">
                <a:latin typeface="Arial"/>
                <a:cs typeface="Arial"/>
              </a:rPr>
              <a:t>, </a:t>
            </a:r>
            <a:r>
              <a:rPr lang="en-US" sz="2200" dirty="0" err="1">
                <a:latin typeface="Arial"/>
                <a:cs typeface="Arial"/>
              </a:rPr>
              <a:t>C</a:t>
            </a:r>
            <a:r>
              <a:rPr lang="en-US" sz="2200" baseline="-25000" dirty="0" err="1">
                <a:latin typeface="Arial"/>
                <a:cs typeface="Arial"/>
              </a:rPr>
              <a:t>j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bất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kỳ</a:t>
            </a:r>
            <a:r>
              <a:rPr lang="en-US" sz="2200" dirty="0">
                <a:latin typeface="Arial"/>
                <a:cs typeface="Arial"/>
              </a:rPr>
              <a:t>, ta </a:t>
            </a:r>
            <a:r>
              <a:rPr lang="en-US" sz="2200" dirty="0" err="1">
                <a:latin typeface="Arial"/>
                <a:cs typeface="Arial"/>
              </a:rPr>
              <a:t>có</a:t>
            </a:r>
            <a:r>
              <a:rPr lang="en-US" sz="2200" dirty="0">
                <a:latin typeface="Arial"/>
                <a:cs typeface="Arial"/>
              </a:rPr>
              <a:t>:</a:t>
            </a:r>
          </a:p>
          <a:p>
            <a:pPr marL="925830" lvl="1" indent="-285750">
              <a:lnSpc>
                <a:spcPct val="13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/>
            </a:pPr>
            <a:r>
              <a:rPr lang="en-US" sz="2200" dirty="0">
                <a:latin typeface="Arial"/>
                <a:cs typeface="Arial"/>
              </a:rPr>
              <a:t>C</a:t>
            </a:r>
            <a:r>
              <a:rPr lang="en-US" sz="2200" baseline="-25000" dirty="0">
                <a:latin typeface="Arial"/>
                <a:cs typeface="Arial"/>
              </a:rPr>
              <a:t>i </a:t>
            </a:r>
            <a:r>
              <a:rPr lang="en-US" sz="2200" dirty="0">
                <a:latin typeface="Arial"/>
                <a:cs typeface="Arial"/>
              </a:rPr>
              <a:t>+ </a:t>
            </a:r>
            <a:r>
              <a:rPr lang="en-US" sz="2200" dirty="0" err="1">
                <a:latin typeface="Arial"/>
                <a:cs typeface="Arial"/>
              </a:rPr>
              <a:t>C</a:t>
            </a:r>
            <a:r>
              <a:rPr lang="en-US" sz="2200" baseline="-25000" dirty="0" err="1">
                <a:latin typeface="Arial"/>
                <a:cs typeface="Arial"/>
              </a:rPr>
              <a:t>j</a:t>
            </a:r>
            <a:r>
              <a:rPr lang="en-US" sz="2200" dirty="0">
                <a:latin typeface="Arial"/>
                <a:cs typeface="Arial"/>
              </a:rPr>
              <a:t> = </a:t>
            </a:r>
            <a:r>
              <a:rPr lang="en-US" sz="2200" dirty="0" err="1">
                <a:latin typeface="Arial"/>
                <a:cs typeface="Arial"/>
              </a:rPr>
              <a:t>C</a:t>
            </a:r>
            <a:r>
              <a:rPr lang="en-US" sz="2200" baseline="-25000" dirty="0" err="1">
                <a:latin typeface="Arial"/>
                <a:cs typeface="Arial"/>
              </a:rPr>
              <a:t>k</a:t>
            </a:r>
            <a:endParaRPr lang="en-US" sz="2200" baseline="-25000" dirty="0">
              <a:latin typeface="Arial"/>
              <a:cs typeface="Arial"/>
            </a:endParaRPr>
          </a:p>
          <a:p>
            <a:pPr marL="925830" lvl="1" indent="-285750">
              <a:lnSpc>
                <a:spcPct val="13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/>
            </a:pPr>
            <a:r>
              <a:rPr lang="en-US" sz="2200" dirty="0" err="1">
                <a:latin typeface="Arial"/>
                <a:cs typeface="Arial"/>
              </a:rPr>
              <a:t>Với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</a:t>
            </a:r>
            <a:r>
              <a:rPr lang="en-US" sz="2200" baseline="-25000" dirty="0" err="1">
                <a:latin typeface="Arial"/>
                <a:cs typeface="Arial"/>
              </a:rPr>
              <a:t>k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cũng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là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từ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mã</a:t>
            </a:r>
            <a:endParaRPr lang="en-US" sz="2200" dirty="0">
              <a:latin typeface="Arial"/>
              <a:cs typeface="Arial"/>
            </a:endParaRPr>
          </a:p>
          <a:p>
            <a:pPr marL="925830" lvl="1" indent="-285750">
              <a:lnSpc>
                <a:spcPct val="13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/>
            </a:pPr>
            <a:endParaRPr lang="en-US" sz="2200" dirty="0">
              <a:latin typeface="Arial"/>
              <a:cs typeface="Arial"/>
            </a:endParaRPr>
          </a:p>
          <a:p>
            <a:pPr marL="0" indent="344488">
              <a:lnSpc>
                <a:spcPct val="130000"/>
              </a:lnSpc>
              <a:spcBef>
                <a:spcPts val="600"/>
              </a:spcBef>
              <a:buNone/>
              <a:defRPr/>
            </a:pPr>
            <a:r>
              <a:rPr lang="en-US" sz="2200" dirty="0">
                <a:latin typeface="Arial"/>
                <a:cs typeface="Arial"/>
              </a:rPr>
              <a:t> a = 00		00000</a:t>
            </a:r>
          </a:p>
          <a:p>
            <a:pPr marL="0" indent="344488">
              <a:lnSpc>
                <a:spcPct val="130000"/>
              </a:lnSpc>
              <a:spcBef>
                <a:spcPts val="600"/>
              </a:spcBef>
              <a:buNone/>
              <a:defRPr/>
            </a:pPr>
            <a:r>
              <a:rPr lang="en-US" sz="2200" dirty="0">
                <a:latin typeface="Arial"/>
                <a:cs typeface="Arial"/>
              </a:rPr>
              <a:t> b = 01		00111</a:t>
            </a:r>
          </a:p>
          <a:p>
            <a:pPr marL="0" indent="344488">
              <a:lnSpc>
                <a:spcPct val="130000"/>
              </a:lnSpc>
              <a:spcBef>
                <a:spcPts val="600"/>
              </a:spcBef>
              <a:buNone/>
              <a:defRPr/>
            </a:pPr>
            <a:r>
              <a:rPr lang="en-US" sz="2200" dirty="0">
                <a:latin typeface="Arial"/>
                <a:cs typeface="Arial"/>
              </a:rPr>
              <a:t> c = 10		11100</a:t>
            </a:r>
          </a:p>
          <a:p>
            <a:pPr marL="0" indent="344488">
              <a:lnSpc>
                <a:spcPct val="130000"/>
              </a:lnSpc>
              <a:spcBef>
                <a:spcPts val="600"/>
              </a:spcBef>
              <a:buNone/>
              <a:defRPr/>
            </a:pPr>
            <a:r>
              <a:rPr lang="en-US" sz="2200" dirty="0">
                <a:latin typeface="Arial"/>
                <a:cs typeface="Arial"/>
              </a:rPr>
              <a:t> d = 11		11011</a:t>
            </a:r>
            <a:endParaRPr lang="vi-VN" sz="2200" dirty="0">
              <a:latin typeface="Arial"/>
              <a:cs typeface="Arial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sz="2200" dirty="0">
              <a:latin typeface="Arial"/>
              <a:cs typeface="Arial"/>
            </a:endParaRPr>
          </a:p>
        </p:txBody>
      </p:sp>
      <p:sp>
        <p:nvSpPr>
          <p:cNvPr id="37892" name="Line 6"/>
          <p:cNvSpPr>
            <a:spLocks noChangeShapeType="1"/>
          </p:cNvSpPr>
          <p:nvPr/>
        </p:nvSpPr>
        <p:spPr bwMode="auto">
          <a:xfrm>
            <a:off x="1600200" y="4876800"/>
            <a:ext cx="1371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7893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4800600"/>
            <a:ext cx="464820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Arial"/>
                <a:cs typeface="Arial"/>
              </a:rPr>
              <a:t>Mã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khối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tuyến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tính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434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Arial"/>
                <a:cs typeface="Arial"/>
              </a:rPr>
              <a:t>Mã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vòng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228600" y="1371600"/>
            <a:ext cx="8686800" cy="5105400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tabLst>
                <a:tab pos="742950" algn="l"/>
                <a:tab pos="914400" algn="l"/>
                <a:tab pos="3200400" algn="l"/>
              </a:tabLst>
              <a:defRPr/>
            </a:pPr>
            <a:r>
              <a:rPr lang="en-US" sz="2200" dirty="0" err="1">
                <a:latin typeface="Arial"/>
                <a:cs typeface="Arial"/>
              </a:rPr>
              <a:t>Mã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khối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tuyến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tính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không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có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từ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mã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toàn</a:t>
            </a:r>
            <a:r>
              <a:rPr lang="en-US" sz="2200" dirty="0">
                <a:latin typeface="Arial"/>
                <a:cs typeface="Arial"/>
              </a:rPr>
              <a:t> 0;</a:t>
            </a:r>
          </a:p>
          <a:p>
            <a:pPr>
              <a:lnSpc>
                <a:spcPct val="130000"/>
              </a:lnSpc>
              <a:spcBef>
                <a:spcPts val="600"/>
              </a:spcBef>
              <a:tabLst>
                <a:tab pos="742950" algn="l"/>
                <a:tab pos="914400" algn="l"/>
                <a:tab pos="3200400" algn="l"/>
              </a:tabLst>
              <a:defRPr/>
            </a:pPr>
            <a:r>
              <a:rPr lang="en-US" sz="2200" dirty="0" err="1">
                <a:latin typeface="Arial"/>
                <a:cs typeface="Arial"/>
              </a:rPr>
              <a:t>Dịch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vòng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một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từ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mã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thì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cũng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được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một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từ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mã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trong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cùng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bộ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mã</a:t>
            </a:r>
            <a:endParaRPr lang="en-US" sz="2200" dirty="0">
              <a:latin typeface="Arial"/>
              <a:cs typeface="Arial"/>
            </a:endParaRPr>
          </a:p>
          <a:p>
            <a:pPr>
              <a:lnSpc>
                <a:spcPct val="130000"/>
              </a:lnSpc>
              <a:spcBef>
                <a:spcPts val="600"/>
              </a:spcBef>
              <a:tabLst>
                <a:tab pos="742950" algn="l"/>
                <a:tab pos="914400" algn="l"/>
                <a:tab pos="3200400" algn="l"/>
              </a:tabLst>
              <a:defRPr/>
            </a:pPr>
            <a:endParaRPr lang="en-US" sz="2200" dirty="0">
              <a:latin typeface="Arial"/>
              <a:cs typeface="Arial"/>
            </a:endParaRPr>
          </a:p>
          <a:p>
            <a:pPr marL="0" indent="0">
              <a:lnSpc>
                <a:spcPct val="130000"/>
              </a:lnSpc>
              <a:spcBef>
                <a:spcPts val="600"/>
              </a:spcBef>
              <a:buNone/>
              <a:tabLst>
                <a:tab pos="742950" algn="l"/>
                <a:tab pos="914400" algn="l"/>
                <a:tab pos="3200400" algn="l"/>
              </a:tabLst>
              <a:defRPr/>
            </a:pPr>
            <a:r>
              <a:rPr lang="en-US" sz="2200" dirty="0">
                <a:latin typeface="Arial"/>
                <a:cs typeface="Arial"/>
              </a:rPr>
              <a:t>                  1101000 </a:t>
            </a:r>
            <a:r>
              <a:rPr lang="en-US" sz="2200" dirty="0">
                <a:latin typeface="Arial"/>
                <a:cs typeface="Arial"/>
                <a:sym typeface="Wingdings"/>
              </a:rPr>
              <a:t> </a:t>
            </a:r>
            <a:r>
              <a:rPr lang="en-US" sz="2200" dirty="0">
                <a:latin typeface="Arial"/>
                <a:cs typeface="Arial"/>
              </a:rPr>
              <a:t>0110100 </a:t>
            </a:r>
            <a:r>
              <a:rPr lang="en-US" sz="2200" dirty="0">
                <a:latin typeface="Arial"/>
                <a:cs typeface="Arial"/>
                <a:sym typeface="Wingdings"/>
              </a:rPr>
              <a:t> </a:t>
            </a:r>
            <a:r>
              <a:rPr lang="en-US" sz="2200" dirty="0">
                <a:latin typeface="Arial"/>
                <a:cs typeface="Arial"/>
              </a:rPr>
              <a:t>0011010 </a:t>
            </a:r>
            <a:r>
              <a:rPr lang="en-US" sz="2200" dirty="0">
                <a:latin typeface="Arial"/>
                <a:cs typeface="Arial"/>
                <a:sym typeface="Wingdings"/>
              </a:rPr>
              <a:t></a:t>
            </a:r>
            <a:r>
              <a:rPr lang="en-US" sz="2200" dirty="0">
                <a:latin typeface="Arial"/>
                <a:cs typeface="Arial"/>
              </a:rPr>
              <a:t> 0001101 </a:t>
            </a:r>
          </a:p>
          <a:p>
            <a:pPr marL="0" indent="0">
              <a:lnSpc>
                <a:spcPct val="130000"/>
              </a:lnSpc>
              <a:spcBef>
                <a:spcPts val="600"/>
              </a:spcBef>
              <a:buNone/>
              <a:tabLst>
                <a:tab pos="742950" algn="l"/>
                <a:tab pos="914400" algn="l"/>
                <a:tab pos="3200400" algn="l"/>
              </a:tabLst>
              <a:defRPr/>
            </a:pPr>
            <a:endParaRPr lang="en-US" sz="2200" dirty="0">
              <a:latin typeface="Arial"/>
              <a:cs typeface="Arial"/>
              <a:sym typeface="Wingdings"/>
            </a:endParaRPr>
          </a:p>
          <a:p>
            <a:pPr marL="0" indent="0">
              <a:lnSpc>
                <a:spcPct val="130000"/>
              </a:lnSpc>
              <a:spcBef>
                <a:spcPts val="600"/>
              </a:spcBef>
              <a:buNone/>
              <a:tabLst>
                <a:tab pos="742950" algn="l"/>
                <a:tab pos="914400" algn="l"/>
                <a:tab pos="3200400" algn="l"/>
              </a:tabLst>
              <a:defRPr/>
            </a:pPr>
            <a:r>
              <a:rPr lang="en-US" sz="2200" dirty="0">
                <a:latin typeface="Arial"/>
                <a:cs typeface="Arial"/>
                <a:sym typeface="Wingdings"/>
              </a:rPr>
              <a:t>                   </a:t>
            </a:r>
            <a:r>
              <a:rPr lang="en-US" sz="2200" dirty="0">
                <a:latin typeface="Arial"/>
                <a:cs typeface="Arial"/>
              </a:rPr>
              <a:t>1000110 </a:t>
            </a:r>
            <a:r>
              <a:rPr lang="en-US" sz="2200" dirty="0">
                <a:latin typeface="Arial"/>
                <a:cs typeface="Arial"/>
                <a:sym typeface="Wingdings"/>
              </a:rPr>
              <a:t> </a:t>
            </a:r>
            <a:r>
              <a:rPr lang="en-US" sz="2200" dirty="0">
                <a:latin typeface="Arial"/>
                <a:cs typeface="Arial"/>
              </a:rPr>
              <a:t>0100011 </a:t>
            </a:r>
            <a:r>
              <a:rPr lang="en-US" sz="2200" dirty="0">
                <a:latin typeface="Arial"/>
                <a:cs typeface="Arial"/>
                <a:sym typeface="Wingdings"/>
              </a:rPr>
              <a:t> </a:t>
            </a:r>
            <a:r>
              <a:rPr lang="en-US" sz="2200" dirty="0">
                <a:latin typeface="Arial"/>
                <a:cs typeface="Arial"/>
              </a:rPr>
              <a:t>1010001 </a:t>
            </a:r>
            <a:r>
              <a:rPr lang="en-US" sz="2200" dirty="0">
                <a:latin typeface="Arial"/>
                <a:cs typeface="Arial"/>
                <a:sym typeface="Wingdings"/>
              </a:rPr>
              <a:t> 1101000</a:t>
            </a:r>
            <a:endParaRPr lang="en-US" sz="2200" dirty="0">
              <a:latin typeface="Arial"/>
              <a:cs typeface="Arial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051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Arial"/>
                <a:cs typeface="Arial"/>
              </a:rPr>
              <a:t>Khả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năng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phát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hiện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sửa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lỗi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của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mã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khối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152400" y="1219200"/>
            <a:ext cx="8915400" cy="51054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ct val="40000"/>
              </a:spcBef>
            </a:pPr>
            <a:r>
              <a:rPr lang="en-US" altLang="en-US" sz="2200" dirty="0" err="1">
                <a:latin typeface="Arial"/>
                <a:cs typeface="Arial"/>
              </a:rPr>
              <a:t>Khoảng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cách</a:t>
            </a:r>
            <a:r>
              <a:rPr lang="en-US" altLang="en-US" sz="2200" dirty="0">
                <a:latin typeface="Arial"/>
                <a:cs typeface="Arial"/>
              </a:rPr>
              <a:t> Hamming </a:t>
            </a:r>
            <a:r>
              <a:rPr lang="en-US" altLang="en-US" sz="2200" dirty="0" err="1">
                <a:latin typeface="Arial"/>
                <a:cs typeface="Arial"/>
              </a:rPr>
              <a:t>giữa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các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từ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mã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trong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một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bộ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mã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liên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quan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đến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khả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năng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phát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hiện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lỗi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và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sửa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lỗi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của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bộ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mã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đó</a:t>
            </a:r>
            <a:r>
              <a:rPr lang="en-US" altLang="en-US" sz="2200" dirty="0">
                <a:latin typeface="Arial"/>
                <a:cs typeface="Arial"/>
              </a:rPr>
              <a:t>: </a:t>
            </a:r>
          </a:p>
          <a:p>
            <a:pPr marL="0" indent="1255713">
              <a:lnSpc>
                <a:spcPct val="150000"/>
              </a:lnSpc>
              <a:spcBef>
                <a:spcPct val="40000"/>
              </a:spcBef>
              <a:buNone/>
            </a:pPr>
            <a:endParaRPr lang="en-US" altLang="en-US" sz="2200" b="1" dirty="0">
              <a:latin typeface="Arial"/>
              <a:cs typeface="Arial"/>
            </a:endParaRPr>
          </a:p>
          <a:p>
            <a:pPr marL="0" indent="2232025">
              <a:lnSpc>
                <a:spcPct val="150000"/>
              </a:lnSpc>
              <a:spcBef>
                <a:spcPct val="40000"/>
              </a:spcBef>
              <a:buNone/>
            </a:pPr>
            <a:endParaRPr lang="en-US" altLang="en-US" sz="2200" b="1" dirty="0">
              <a:latin typeface="Arial"/>
              <a:cs typeface="Arial"/>
            </a:endParaRPr>
          </a:p>
          <a:p>
            <a:pPr marL="0" indent="2232025">
              <a:lnSpc>
                <a:spcPct val="150000"/>
              </a:lnSpc>
              <a:spcBef>
                <a:spcPct val="40000"/>
              </a:spcBef>
              <a:buNone/>
            </a:pPr>
            <a:r>
              <a:rPr lang="en-US" altLang="en-US" sz="2200" b="1" dirty="0">
                <a:latin typeface="Arial"/>
                <a:cs typeface="Arial"/>
              </a:rPr>
              <a:t>d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là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khoảng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cách</a:t>
            </a:r>
            <a:r>
              <a:rPr lang="en-US" altLang="en-US" sz="2200" dirty="0">
                <a:latin typeface="Arial"/>
                <a:cs typeface="Arial"/>
              </a:rPr>
              <a:t> Hamming</a:t>
            </a:r>
          </a:p>
          <a:p>
            <a:pPr marL="0" indent="2232025">
              <a:lnSpc>
                <a:spcPct val="150000"/>
              </a:lnSpc>
              <a:spcBef>
                <a:spcPct val="40000"/>
              </a:spcBef>
              <a:buNone/>
            </a:pPr>
            <a:r>
              <a:rPr lang="en-US" altLang="en-US" sz="2200" b="1" dirty="0">
                <a:latin typeface="Arial"/>
                <a:cs typeface="Arial"/>
              </a:rPr>
              <a:t>r </a:t>
            </a:r>
            <a:r>
              <a:rPr lang="en-US" altLang="en-US" sz="2200" dirty="0" err="1">
                <a:latin typeface="Arial"/>
                <a:cs typeface="Arial"/>
              </a:rPr>
              <a:t>là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số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lỗi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phát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hiện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được</a:t>
            </a:r>
            <a:endParaRPr lang="en-US" altLang="en-US" sz="2200" dirty="0">
              <a:latin typeface="Arial"/>
              <a:cs typeface="Arial"/>
            </a:endParaRPr>
          </a:p>
          <a:p>
            <a:pPr marL="0" indent="2232025">
              <a:lnSpc>
                <a:spcPct val="150000"/>
              </a:lnSpc>
              <a:spcBef>
                <a:spcPct val="40000"/>
              </a:spcBef>
              <a:buNone/>
            </a:pPr>
            <a:r>
              <a:rPr lang="en-US" altLang="en-US" sz="2200" b="1" dirty="0">
                <a:latin typeface="Arial"/>
                <a:cs typeface="Arial"/>
              </a:rPr>
              <a:t>s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là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số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lỗi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sửa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được</a:t>
            </a:r>
            <a:endParaRPr lang="vi-VN" altLang="en-US" sz="2200" dirty="0">
              <a:latin typeface="Arial"/>
              <a:cs typeface="Arial"/>
            </a:endParaRPr>
          </a:p>
          <a:p>
            <a:pPr marL="0" indent="2232025">
              <a:lnSpc>
                <a:spcPct val="150000"/>
              </a:lnSpc>
              <a:spcBef>
                <a:spcPct val="40000"/>
              </a:spcBef>
              <a:buNone/>
            </a:pPr>
            <a:r>
              <a:rPr lang="vi-VN" altLang="en-US" sz="2200" b="1" dirty="0">
                <a:latin typeface="Arial"/>
                <a:cs typeface="Arial"/>
              </a:rPr>
              <a:t>r &gt;</a:t>
            </a:r>
            <a:r>
              <a:rPr lang="en-US" altLang="en-US" sz="2200" b="1" dirty="0">
                <a:latin typeface="Arial"/>
                <a:cs typeface="Arial"/>
              </a:rPr>
              <a:t>=</a:t>
            </a:r>
            <a:r>
              <a:rPr lang="vi-VN" altLang="en-US" sz="2200" b="1" dirty="0">
                <a:latin typeface="Arial"/>
                <a:cs typeface="Arial"/>
              </a:rPr>
              <a:t> s</a:t>
            </a:r>
          </a:p>
          <a:p>
            <a:pPr>
              <a:lnSpc>
                <a:spcPct val="150000"/>
              </a:lnSpc>
            </a:pPr>
            <a:endParaRPr lang="en-US" sz="2200" dirty="0">
              <a:latin typeface="Arial"/>
              <a:cs typeface="Arial"/>
            </a:endParaRPr>
          </a:p>
        </p:txBody>
      </p:sp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797175"/>
            <a:ext cx="2133600" cy="479425"/>
          </a:xfrm>
          <a:prstGeom prst="rect">
            <a:avLst/>
          </a:prstGeom>
          <a:solidFill>
            <a:srgbClr val="FFFFFF"/>
          </a:solidFill>
          <a:ln w="28575">
            <a:solidFill>
              <a:srgbClr val="FF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6599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Arial"/>
                <a:cs typeface="Arial"/>
              </a:rPr>
              <a:t>Ví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dụ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khả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năng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phát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hiện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và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sửa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lỗi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62C5-DA37-474C-9CEA-BEB3AC75A586}" type="slidenum">
              <a:rPr lang="vi-VN" altLang="en-US" smtClean="0"/>
              <a:pPr/>
              <a:t>24</a:t>
            </a:fld>
            <a:endParaRPr lang="vi-VN" altLang="en-US"/>
          </a:p>
        </p:txBody>
      </p:sp>
      <p:graphicFrame>
        <p:nvGraphicFramePr>
          <p:cNvPr id="406758" name="Group 230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004600882"/>
              </p:ext>
            </p:extLst>
          </p:nvPr>
        </p:nvGraphicFramePr>
        <p:xfrm>
          <a:off x="380998" y="1295400"/>
          <a:ext cx="8686802" cy="914400"/>
        </p:xfrm>
        <a:graphic>
          <a:graphicData uri="http://schemas.openxmlformats.org/drawingml/2006/table">
            <a:tbl>
              <a:tblPr/>
              <a:tblGrid>
                <a:gridCol w="124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04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04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04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04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04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04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049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04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3656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Ký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tự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 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A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B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C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D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E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F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G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H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63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Từ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mã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000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001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010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011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100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101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110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111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06761" name="Group 233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017778555"/>
              </p:ext>
            </p:extLst>
          </p:nvPr>
        </p:nvGraphicFramePr>
        <p:xfrm>
          <a:off x="1752600" y="2514600"/>
          <a:ext cx="5638800" cy="914400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Ký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tự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 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B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C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E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H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Từ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mã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001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010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100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111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06532" name="Text Box 4"/>
          <p:cNvSpPr txBox="1">
            <a:spLocks noChangeArrowheads="1"/>
          </p:cNvSpPr>
          <p:nvPr/>
        </p:nvSpPr>
        <p:spPr bwMode="auto">
          <a:xfrm>
            <a:off x="457200" y="4953000"/>
            <a:ext cx="8686800" cy="1704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Bef>
                <a:spcPts val="456"/>
              </a:spcBef>
              <a:buSzPct val="60000"/>
              <a:buFont typeface="Wingdings" panose="05000000000000000000" pitchFamily="2" charset="2"/>
              <a:buChar char="q"/>
            </a:pPr>
            <a:r>
              <a:rPr lang="vi-VN" altLang="en-US" sz="2200" dirty="0">
                <a:latin typeface="Arial"/>
                <a:cs typeface="Arial"/>
              </a:rPr>
              <a:t>Bộ mã M1 (d = 1) không có khả năng phát hiện lỗi</a:t>
            </a:r>
          </a:p>
          <a:p>
            <a:pPr marL="342900" indent="-342900" eaLnBrk="1" hangingPunct="1">
              <a:lnSpc>
                <a:spcPct val="150000"/>
              </a:lnSpc>
              <a:spcBef>
                <a:spcPts val="456"/>
              </a:spcBef>
              <a:buSzPct val="60000"/>
              <a:buFont typeface="Wingdings" panose="05000000000000000000" pitchFamily="2" charset="2"/>
              <a:buChar char="q"/>
            </a:pPr>
            <a:r>
              <a:rPr lang="vi-VN" altLang="en-US" sz="2200" dirty="0">
                <a:latin typeface="Arial"/>
                <a:cs typeface="Arial"/>
              </a:rPr>
              <a:t>Bộ mã M2 (d = 2) phát hiện được 1 lỗi, không sửa được lỗi</a:t>
            </a:r>
          </a:p>
          <a:p>
            <a:pPr marL="342900" indent="-342900" eaLnBrk="1" hangingPunct="1">
              <a:lnSpc>
                <a:spcPct val="150000"/>
              </a:lnSpc>
              <a:spcBef>
                <a:spcPts val="456"/>
              </a:spcBef>
              <a:buSzPct val="60000"/>
              <a:buFont typeface="Wingdings" panose="05000000000000000000" pitchFamily="2" charset="2"/>
              <a:buChar char="q"/>
            </a:pPr>
            <a:r>
              <a:rPr lang="vi-VN" altLang="en-US" sz="2200" dirty="0">
                <a:latin typeface="Arial"/>
                <a:cs typeface="Arial"/>
              </a:rPr>
              <a:t>Bộ mã M3 (d = 3) phát hiện và sửa được 1 lỗi</a:t>
            </a:r>
          </a:p>
        </p:txBody>
      </p:sp>
      <p:graphicFrame>
        <p:nvGraphicFramePr>
          <p:cNvPr id="406764" name="Group 2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20891"/>
              </p:ext>
            </p:extLst>
          </p:nvPr>
        </p:nvGraphicFramePr>
        <p:xfrm>
          <a:off x="2743200" y="3810000"/>
          <a:ext cx="3324225" cy="914400"/>
        </p:xfrm>
        <a:graphic>
          <a:graphicData uri="http://schemas.openxmlformats.org/drawingml/2006/table">
            <a:tbl>
              <a:tblPr/>
              <a:tblGrid>
                <a:gridCol w="1260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Ký tự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B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G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Từ mã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001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110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2054" name="Oval 237"/>
          <p:cNvSpPr>
            <a:spLocks noChangeArrowheads="1"/>
          </p:cNvSpPr>
          <p:nvPr/>
        </p:nvSpPr>
        <p:spPr bwMode="auto">
          <a:xfrm>
            <a:off x="0" y="1295400"/>
            <a:ext cx="457200" cy="457200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vi-VN" altLang="en-US" b="1">
                <a:solidFill>
                  <a:srgbClr val="FF0000"/>
                </a:solidFill>
              </a:rPr>
              <a:t>M1</a:t>
            </a:r>
          </a:p>
        </p:txBody>
      </p:sp>
      <p:sp>
        <p:nvSpPr>
          <p:cNvPr id="406766" name="Oval 238"/>
          <p:cNvSpPr>
            <a:spLocks noChangeArrowheads="1"/>
          </p:cNvSpPr>
          <p:nvPr/>
        </p:nvSpPr>
        <p:spPr bwMode="auto">
          <a:xfrm>
            <a:off x="1524000" y="2346324"/>
            <a:ext cx="457200" cy="457200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vi-VN" altLang="en-US" b="1" dirty="0">
                <a:solidFill>
                  <a:srgbClr val="FF0000"/>
                </a:solidFill>
              </a:rPr>
              <a:t>M2</a:t>
            </a:r>
          </a:p>
        </p:txBody>
      </p:sp>
      <p:sp>
        <p:nvSpPr>
          <p:cNvPr id="406767" name="Oval 239"/>
          <p:cNvSpPr>
            <a:spLocks noChangeArrowheads="1"/>
          </p:cNvSpPr>
          <p:nvPr/>
        </p:nvSpPr>
        <p:spPr bwMode="auto">
          <a:xfrm>
            <a:off x="2362200" y="3657600"/>
            <a:ext cx="457200" cy="457200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vi-VN" altLang="en-US" b="1">
                <a:solidFill>
                  <a:srgbClr val="FF0000"/>
                </a:solidFill>
              </a:rPr>
              <a:t>M3</a:t>
            </a:r>
          </a:p>
        </p:txBody>
      </p:sp>
    </p:spTree>
    <p:extLst>
      <p:ext uri="{BB962C8B-B14F-4D97-AF65-F5344CB8AC3E}">
        <p14:creationId xmlns:p14="http://schemas.microsoft.com/office/powerpoint/2010/main" val="1882867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6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6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06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406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6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6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406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406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6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6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766" grpId="0" animBg="1"/>
      <p:bldP spid="40676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Arial"/>
                <a:cs typeface="Arial"/>
              </a:rPr>
              <a:t>Quan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hệ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giữa</a:t>
            </a:r>
            <a:r>
              <a:rPr lang="en-US" sz="3200" dirty="0">
                <a:latin typeface="Arial"/>
                <a:cs typeface="Arial"/>
              </a:rPr>
              <a:t> n </a:t>
            </a:r>
            <a:r>
              <a:rPr lang="en-US" sz="3200" dirty="0" err="1">
                <a:latin typeface="Arial"/>
                <a:cs typeface="Arial"/>
              </a:rPr>
              <a:t>và</a:t>
            </a:r>
            <a:r>
              <a:rPr lang="en-US" sz="3200" dirty="0">
                <a:latin typeface="Arial"/>
                <a:cs typeface="Arial"/>
              </a:rPr>
              <a:t> k (</a:t>
            </a:r>
            <a:r>
              <a:rPr lang="en-US" sz="3200" dirty="0" err="1">
                <a:latin typeface="Arial"/>
                <a:cs typeface="Arial"/>
              </a:rPr>
              <a:t>sai</a:t>
            </a:r>
            <a:r>
              <a:rPr lang="en-US" sz="3200" dirty="0">
                <a:latin typeface="Arial"/>
                <a:cs typeface="Arial"/>
              </a:rPr>
              <a:t> 1 </a:t>
            </a:r>
            <a:r>
              <a:rPr lang="en-US" sz="3200" dirty="0" err="1">
                <a:latin typeface="Arial"/>
                <a:cs typeface="Arial"/>
              </a:rPr>
              <a:t>lỗi</a:t>
            </a:r>
            <a:r>
              <a:rPr lang="en-US" sz="3200" dirty="0">
                <a:latin typeface="Arial"/>
                <a:cs typeface="Arial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en-US" sz="2200" dirty="0" err="1">
                <a:latin typeface="Arial"/>
                <a:cs typeface="Arial"/>
              </a:rPr>
              <a:t>Số</a:t>
            </a:r>
            <a:r>
              <a:rPr lang="en-US" altLang="en-US" sz="2200" dirty="0">
                <a:latin typeface="Arial"/>
                <a:cs typeface="Arial"/>
              </a:rPr>
              <a:t> bit tin: </a:t>
            </a:r>
            <a:r>
              <a:rPr lang="en-US" altLang="en-US" sz="2200" b="1" dirty="0">
                <a:latin typeface="Arial"/>
                <a:cs typeface="Arial"/>
              </a:rPr>
              <a:t>k </a:t>
            </a:r>
            <a:r>
              <a:rPr lang="en-US" altLang="en-US" sz="2200" dirty="0">
                <a:latin typeface="Arial"/>
                <a:cs typeface="Arial"/>
                <a:sym typeface="Wingdings"/>
              </a:rPr>
              <a:t> </a:t>
            </a:r>
            <a:r>
              <a:rPr lang="en-US" altLang="en-US" sz="2200" dirty="0" err="1">
                <a:latin typeface="Arial"/>
                <a:cs typeface="Arial"/>
                <a:sym typeface="Wingdings"/>
              </a:rPr>
              <a:t>số</a:t>
            </a:r>
            <a:r>
              <a:rPr lang="en-US" altLang="en-US" sz="2200" dirty="0">
                <a:latin typeface="Arial"/>
                <a:cs typeface="Arial"/>
                <a:sym typeface="Wingdings"/>
              </a:rPr>
              <a:t> </a:t>
            </a:r>
            <a:r>
              <a:rPr lang="en-US" altLang="en-US" sz="2200" dirty="0" err="1">
                <a:latin typeface="Arial"/>
                <a:cs typeface="Arial"/>
                <a:sym typeface="Wingdings"/>
              </a:rPr>
              <a:t>từ</a:t>
            </a:r>
            <a:r>
              <a:rPr lang="en-US" altLang="en-US" sz="2200" dirty="0">
                <a:latin typeface="Arial"/>
                <a:cs typeface="Arial"/>
                <a:sym typeface="Wingdings"/>
              </a:rPr>
              <a:t> </a:t>
            </a:r>
            <a:r>
              <a:rPr lang="en-US" altLang="en-US" sz="2200" dirty="0" err="1">
                <a:latin typeface="Arial"/>
                <a:cs typeface="Arial"/>
                <a:sym typeface="Wingdings"/>
              </a:rPr>
              <a:t>mã</a:t>
            </a:r>
            <a:r>
              <a:rPr lang="en-US" altLang="en-US" sz="2200" dirty="0">
                <a:latin typeface="Arial"/>
                <a:cs typeface="Arial"/>
                <a:sym typeface="Wingdings"/>
              </a:rPr>
              <a:t> </a:t>
            </a:r>
            <a:r>
              <a:rPr lang="en-US" altLang="en-US" sz="2200" dirty="0" err="1">
                <a:latin typeface="Arial"/>
                <a:cs typeface="Arial"/>
                <a:sym typeface="Wingdings"/>
              </a:rPr>
              <a:t>dùng</a:t>
            </a:r>
            <a:r>
              <a:rPr lang="en-US" altLang="en-US" sz="2200" dirty="0">
                <a:latin typeface="Arial"/>
                <a:cs typeface="Arial"/>
                <a:sym typeface="Wingdings"/>
              </a:rPr>
              <a:t> </a:t>
            </a:r>
            <a:r>
              <a:rPr lang="en-US" altLang="en-US" sz="2200" b="1" dirty="0">
                <a:latin typeface="Arial"/>
                <a:cs typeface="Arial"/>
                <a:sym typeface="Wingdings"/>
              </a:rPr>
              <a:t>2</a:t>
            </a:r>
            <a:r>
              <a:rPr lang="en-US" altLang="en-US" sz="2200" b="1" baseline="30000" dirty="0">
                <a:latin typeface="Arial"/>
                <a:cs typeface="Arial"/>
                <a:sym typeface="Wingdings"/>
              </a:rPr>
              <a:t>k</a:t>
            </a:r>
            <a:endParaRPr lang="en-US" altLang="en-US" sz="2200" b="1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en-US" sz="2200" dirty="0" err="1">
                <a:latin typeface="Arial"/>
                <a:cs typeface="Arial"/>
              </a:rPr>
              <a:t>Số</a:t>
            </a:r>
            <a:r>
              <a:rPr lang="en-US" altLang="en-US" sz="2200" dirty="0">
                <a:latin typeface="Arial"/>
                <a:cs typeface="Arial"/>
              </a:rPr>
              <a:t> bit </a:t>
            </a:r>
            <a:r>
              <a:rPr lang="en-US" altLang="en-US" sz="2200" dirty="0" err="1">
                <a:latin typeface="Arial"/>
                <a:cs typeface="Arial"/>
              </a:rPr>
              <a:t>tổng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cộng</a:t>
            </a:r>
            <a:r>
              <a:rPr lang="en-US" altLang="en-US" sz="2200" dirty="0">
                <a:latin typeface="Arial"/>
                <a:cs typeface="Arial"/>
              </a:rPr>
              <a:t>: </a:t>
            </a:r>
            <a:r>
              <a:rPr lang="en-US" altLang="en-US" sz="2200" b="1" dirty="0">
                <a:latin typeface="Arial"/>
                <a:cs typeface="Arial"/>
              </a:rPr>
              <a:t>n </a:t>
            </a:r>
            <a:r>
              <a:rPr lang="en-US" altLang="en-US" sz="2200" b="1" dirty="0">
                <a:latin typeface="Arial"/>
                <a:cs typeface="Arial"/>
                <a:sym typeface="Wingdings"/>
              </a:rPr>
              <a:t> </a:t>
            </a:r>
            <a:r>
              <a:rPr lang="en-US" altLang="en-US" sz="2200" dirty="0" err="1">
                <a:latin typeface="Arial"/>
                <a:cs typeface="Arial"/>
                <a:sym typeface="Wingdings"/>
              </a:rPr>
              <a:t>số</a:t>
            </a:r>
            <a:r>
              <a:rPr lang="en-US" altLang="en-US" sz="2200" dirty="0">
                <a:latin typeface="Arial"/>
                <a:cs typeface="Arial"/>
                <a:sym typeface="Wingdings"/>
              </a:rPr>
              <a:t> </a:t>
            </a:r>
            <a:r>
              <a:rPr lang="en-US" altLang="en-US" sz="2200" dirty="0" err="1">
                <a:latin typeface="Arial"/>
                <a:cs typeface="Arial"/>
                <a:sym typeface="Wingdings"/>
              </a:rPr>
              <a:t>từ</a:t>
            </a:r>
            <a:r>
              <a:rPr lang="en-US" altLang="en-US" sz="2200" dirty="0">
                <a:latin typeface="Arial"/>
                <a:cs typeface="Arial"/>
                <a:sym typeface="Wingdings"/>
              </a:rPr>
              <a:t> </a:t>
            </a:r>
            <a:r>
              <a:rPr lang="en-US" altLang="en-US" sz="2200" dirty="0" err="1">
                <a:latin typeface="Arial"/>
                <a:cs typeface="Arial"/>
                <a:sym typeface="Wingdings"/>
              </a:rPr>
              <a:t>mã</a:t>
            </a:r>
            <a:r>
              <a:rPr lang="en-US" altLang="en-US" sz="2200" dirty="0">
                <a:latin typeface="Arial"/>
                <a:cs typeface="Arial"/>
                <a:sym typeface="Wingdings"/>
              </a:rPr>
              <a:t> </a:t>
            </a:r>
            <a:r>
              <a:rPr lang="en-US" altLang="en-US" sz="2200" dirty="0" err="1">
                <a:latin typeface="Arial"/>
                <a:cs typeface="Arial"/>
                <a:sym typeface="Wingdings"/>
              </a:rPr>
              <a:t>tổng</a:t>
            </a:r>
            <a:r>
              <a:rPr lang="en-US" altLang="en-US" sz="2200" dirty="0">
                <a:latin typeface="Arial"/>
                <a:cs typeface="Arial"/>
                <a:sym typeface="Wingdings"/>
              </a:rPr>
              <a:t> </a:t>
            </a:r>
            <a:r>
              <a:rPr lang="en-US" altLang="en-US" sz="2200" dirty="0" err="1">
                <a:latin typeface="Arial"/>
                <a:cs typeface="Arial"/>
                <a:sym typeface="Wingdings"/>
              </a:rPr>
              <a:t>cộng</a:t>
            </a:r>
            <a:r>
              <a:rPr lang="en-US" altLang="en-US" sz="2200" dirty="0">
                <a:latin typeface="Arial"/>
                <a:cs typeface="Arial"/>
                <a:sym typeface="Wingdings"/>
              </a:rPr>
              <a:t> </a:t>
            </a:r>
            <a:r>
              <a:rPr lang="en-US" altLang="en-US" sz="2200" b="1" dirty="0">
                <a:latin typeface="Arial"/>
                <a:cs typeface="Arial"/>
                <a:sym typeface="Wingdings"/>
              </a:rPr>
              <a:t>2</a:t>
            </a:r>
            <a:r>
              <a:rPr lang="en-US" altLang="en-US" sz="2200" b="1" baseline="30000" dirty="0">
                <a:latin typeface="Arial"/>
                <a:cs typeface="Arial"/>
                <a:sym typeface="Wingdings"/>
              </a:rPr>
              <a:t>n</a:t>
            </a:r>
            <a:endParaRPr lang="en-US" altLang="en-US" sz="2200" b="1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en-US" sz="2200" dirty="0" err="1">
                <a:latin typeface="Arial"/>
                <a:cs typeface="Arial"/>
              </a:rPr>
              <a:t>Số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từ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mã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không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dùng</a:t>
            </a:r>
            <a:r>
              <a:rPr lang="en-US" altLang="en-US" sz="2200" dirty="0">
                <a:latin typeface="Arial"/>
                <a:cs typeface="Arial"/>
              </a:rPr>
              <a:t> (</a:t>
            </a:r>
            <a:r>
              <a:rPr lang="en-US" altLang="en-US" sz="2200" dirty="0" err="1">
                <a:latin typeface="Arial"/>
                <a:cs typeface="Arial"/>
              </a:rPr>
              <a:t>cấm</a:t>
            </a:r>
            <a:r>
              <a:rPr lang="en-US" altLang="en-US" sz="2200" dirty="0">
                <a:latin typeface="Arial"/>
                <a:cs typeface="Arial"/>
              </a:rPr>
              <a:t>): </a:t>
            </a:r>
            <a:r>
              <a:rPr lang="en-US" altLang="en-US" sz="2200" b="1" dirty="0">
                <a:latin typeface="Arial"/>
                <a:cs typeface="Arial"/>
              </a:rPr>
              <a:t>2</a:t>
            </a:r>
            <a:r>
              <a:rPr lang="en-US" altLang="en-US" sz="2200" b="1" baseline="30000" dirty="0">
                <a:latin typeface="Arial"/>
                <a:cs typeface="Arial"/>
              </a:rPr>
              <a:t>n</a:t>
            </a:r>
            <a:r>
              <a:rPr lang="en-US" altLang="en-US" sz="2200" b="1" dirty="0">
                <a:latin typeface="Arial"/>
                <a:cs typeface="Arial"/>
              </a:rPr>
              <a:t> – 2</a:t>
            </a:r>
            <a:r>
              <a:rPr lang="en-US" altLang="en-US" sz="2200" b="1" baseline="30000" dirty="0">
                <a:latin typeface="Arial"/>
                <a:cs typeface="Arial"/>
              </a:rPr>
              <a:t>k</a:t>
            </a:r>
            <a:endParaRPr lang="en-US" altLang="en-US" sz="2200" b="1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en-US" sz="2200" dirty="0" err="1">
                <a:latin typeface="Arial"/>
                <a:cs typeface="Arial"/>
              </a:rPr>
              <a:t>Số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trường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hợp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sai</a:t>
            </a:r>
            <a:r>
              <a:rPr lang="en-US" altLang="en-US" sz="2200" dirty="0">
                <a:latin typeface="Arial"/>
                <a:cs typeface="Arial"/>
              </a:rPr>
              <a:t> 1 </a:t>
            </a:r>
            <a:r>
              <a:rPr lang="en-US" altLang="en-US" sz="2200" dirty="0" err="1">
                <a:latin typeface="Arial"/>
                <a:cs typeface="Arial"/>
              </a:rPr>
              <a:t>lỗi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đối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với</a:t>
            </a:r>
            <a:r>
              <a:rPr lang="en-US" altLang="en-US" sz="2200" dirty="0">
                <a:latin typeface="Arial"/>
                <a:cs typeface="Arial"/>
              </a:rPr>
              <a:t> 1 </a:t>
            </a:r>
            <a:r>
              <a:rPr lang="en-US" altLang="en-US" sz="2200" dirty="0" err="1">
                <a:latin typeface="Arial"/>
                <a:cs typeface="Arial"/>
              </a:rPr>
              <a:t>từ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mã</a:t>
            </a:r>
            <a:r>
              <a:rPr lang="en-US" altLang="en-US" sz="2200" dirty="0">
                <a:latin typeface="Arial"/>
                <a:cs typeface="Arial"/>
              </a:rPr>
              <a:t>: </a:t>
            </a:r>
            <a:r>
              <a:rPr lang="en-US" altLang="en-US" sz="2200" b="1" dirty="0">
                <a:latin typeface="Arial"/>
                <a:cs typeface="Arial"/>
              </a:rPr>
              <a:t>n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en-US" sz="2200" dirty="0" err="1">
                <a:latin typeface="Arial"/>
                <a:cs typeface="Arial"/>
              </a:rPr>
              <a:t>Số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trường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hợp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sai</a:t>
            </a:r>
            <a:r>
              <a:rPr lang="en-US" altLang="en-US" sz="2200" dirty="0">
                <a:latin typeface="Arial"/>
                <a:cs typeface="Arial"/>
              </a:rPr>
              <a:t> 1 </a:t>
            </a:r>
            <a:r>
              <a:rPr lang="en-US" altLang="en-US" sz="2200" dirty="0" err="1">
                <a:latin typeface="Arial"/>
                <a:cs typeface="Arial"/>
              </a:rPr>
              <a:t>lỗi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tổng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cộng</a:t>
            </a:r>
            <a:r>
              <a:rPr lang="en-US" altLang="en-US" sz="2200" dirty="0">
                <a:latin typeface="Arial"/>
                <a:cs typeface="Arial"/>
              </a:rPr>
              <a:t>: </a:t>
            </a:r>
            <a:r>
              <a:rPr lang="en-US" altLang="en-US" sz="2200" b="1" dirty="0">
                <a:latin typeface="Arial"/>
                <a:cs typeface="Arial"/>
              </a:rPr>
              <a:t>n.2</a:t>
            </a:r>
            <a:r>
              <a:rPr lang="en-US" altLang="en-US" sz="2200" b="1" baseline="30000" dirty="0">
                <a:latin typeface="Arial"/>
                <a:cs typeface="Arial"/>
              </a:rPr>
              <a:t>k</a:t>
            </a:r>
            <a:endParaRPr lang="en-US" altLang="en-US" sz="2200" b="1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en-US" sz="2200" dirty="0" err="1">
                <a:latin typeface="Arial"/>
                <a:cs typeface="Arial"/>
              </a:rPr>
              <a:t>Để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có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thể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phát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hiện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và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sửa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hết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các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lỗi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trên</a:t>
            </a:r>
            <a:r>
              <a:rPr lang="en-US" altLang="en-US" sz="2200" dirty="0">
                <a:latin typeface="Arial"/>
                <a:cs typeface="Arial"/>
              </a:rPr>
              <a:t>, </a:t>
            </a:r>
            <a:r>
              <a:rPr lang="en-US" altLang="en-US" sz="2200" dirty="0" err="1">
                <a:latin typeface="Arial"/>
                <a:cs typeface="Arial"/>
              </a:rPr>
              <a:t>yêu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cầu</a:t>
            </a:r>
            <a:r>
              <a:rPr lang="en-US" altLang="en-US" sz="2200" dirty="0">
                <a:latin typeface="Arial"/>
                <a:cs typeface="Arial"/>
              </a:rPr>
              <a:t>:</a:t>
            </a:r>
            <a:endParaRPr lang="vi-VN" altLang="en-US" sz="2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sz="2200" dirty="0">
              <a:latin typeface="Arial"/>
              <a:cs typeface="Arial"/>
            </a:endParaRPr>
          </a:p>
        </p:txBody>
      </p:sp>
      <p:graphicFrame>
        <p:nvGraphicFramePr>
          <p:cNvPr id="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7693997"/>
              </p:ext>
            </p:extLst>
          </p:nvPr>
        </p:nvGraphicFramePr>
        <p:xfrm>
          <a:off x="366712" y="5334000"/>
          <a:ext cx="230028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447" name="Equation" r:id="rId3" imgW="876240" imgH="203040" progId="Equation.3">
                  <p:embed/>
                </p:oleObj>
              </mc:Choice>
              <mc:Fallback>
                <p:oleObj name="Equation" r:id="rId3" imgW="8762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712" y="5334000"/>
                        <a:ext cx="2300288" cy="53340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 w="28575">
                        <a:solidFill>
                          <a:srgbClr val="FF0000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4996845"/>
            <a:ext cx="1752600" cy="11753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8" name="AutoShape 9"/>
          <p:cNvSpPr>
            <a:spLocks noChangeArrowheads="1"/>
          </p:cNvSpPr>
          <p:nvPr/>
        </p:nvSpPr>
        <p:spPr bwMode="auto">
          <a:xfrm>
            <a:off x="3048000" y="5410200"/>
            <a:ext cx="762000" cy="3048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AutoShape 10"/>
          <p:cNvSpPr>
            <a:spLocks noChangeArrowheads="1"/>
          </p:cNvSpPr>
          <p:nvPr/>
        </p:nvSpPr>
        <p:spPr bwMode="auto">
          <a:xfrm>
            <a:off x="6400800" y="4800600"/>
            <a:ext cx="2286000" cy="144780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k/n = 1/3</a:t>
            </a:r>
          </a:p>
          <a:p>
            <a:pPr algn="ctr" eaLnBrk="1" hangingPunct="1"/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k/n = 4/7</a:t>
            </a:r>
          </a:p>
          <a:p>
            <a:pPr algn="ctr" eaLnBrk="1" hangingPunct="1"/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k/n = 7/11</a:t>
            </a:r>
            <a:endParaRPr lang="vi-V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70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Arial"/>
                <a:cs typeface="Arial"/>
              </a:rPr>
              <a:t>Giải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mã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en-US" sz="2200" dirty="0" err="1">
                <a:latin typeface="Arial"/>
                <a:cs typeface="Arial"/>
              </a:rPr>
              <a:t>Giải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mã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nhằm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trích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thông</a:t>
            </a:r>
            <a:r>
              <a:rPr lang="en-US" altLang="en-US" sz="2200" dirty="0">
                <a:latin typeface="Arial"/>
                <a:cs typeface="Arial"/>
              </a:rPr>
              <a:t> tin </a:t>
            </a:r>
            <a:r>
              <a:rPr lang="en-US" altLang="en-US" sz="2200" dirty="0" err="1">
                <a:latin typeface="Arial"/>
                <a:cs typeface="Arial"/>
              </a:rPr>
              <a:t>từ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dòng</a:t>
            </a:r>
            <a:r>
              <a:rPr lang="en-US" altLang="en-US" sz="2200" dirty="0">
                <a:latin typeface="Arial"/>
                <a:cs typeface="Arial"/>
              </a:rPr>
              <a:t> bit </a:t>
            </a:r>
            <a:r>
              <a:rPr lang="en-US" altLang="en-US" sz="2200" dirty="0" err="1">
                <a:latin typeface="Arial"/>
                <a:cs typeface="Arial"/>
              </a:rPr>
              <a:t>nhận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được</a:t>
            </a:r>
            <a:r>
              <a:rPr lang="en-US" altLang="en-US" sz="2200" dirty="0">
                <a:latin typeface="Arial"/>
                <a:cs typeface="Arial"/>
              </a:rPr>
              <a:t> qua </a:t>
            </a:r>
            <a:r>
              <a:rPr lang="en-US" altLang="en-US" sz="2200" dirty="0" err="1">
                <a:latin typeface="Arial"/>
                <a:cs typeface="Arial"/>
              </a:rPr>
              <a:t>kênh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truyền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có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nhiễu</a:t>
            </a:r>
            <a:endParaRPr lang="en-US" altLang="en-US" sz="2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en-US" sz="2200" dirty="0" err="1">
                <a:latin typeface="Arial"/>
                <a:cs typeface="Arial"/>
              </a:rPr>
              <a:t>Là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công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việc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rất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thách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thức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đối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với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bài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toán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sửa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lỗi</a:t>
            </a:r>
            <a:endParaRPr lang="en-US" altLang="en-US" sz="2200" dirty="0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F0BD5B-2975-D34C-9442-2D8F1CC5E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048000"/>
            <a:ext cx="7035800" cy="358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106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Arial"/>
                <a:cs typeface="Arial"/>
              </a:rPr>
              <a:t>Bài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toán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0" y="1219200"/>
            <a:ext cx="9144000" cy="5105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en-US" sz="2200" dirty="0" err="1">
                <a:latin typeface="Arial"/>
                <a:cs typeface="Arial"/>
              </a:rPr>
              <a:t>Bộ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mã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hoá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nguồn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sinh</a:t>
            </a:r>
            <a:r>
              <a:rPr lang="en-US" altLang="en-US" sz="2200" dirty="0">
                <a:latin typeface="Arial"/>
                <a:cs typeface="Arial"/>
              </a:rPr>
              <a:t> ra </a:t>
            </a:r>
            <a:r>
              <a:rPr lang="en-US" altLang="en-US" sz="2200" dirty="0" err="1">
                <a:latin typeface="Arial"/>
                <a:cs typeface="Arial"/>
              </a:rPr>
              <a:t>các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từ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mã</a:t>
            </a:r>
            <a:r>
              <a:rPr lang="en-US" altLang="en-US" sz="2200" dirty="0">
                <a:latin typeface="Arial"/>
                <a:cs typeface="Arial"/>
              </a:rPr>
              <a:t>: 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en-US" altLang="en-US" sz="2200" dirty="0">
                <a:latin typeface="Arial"/>
                <a:cs typeface="Arial"/>
              </a:rPr>
              <a:t>001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en-US" altLang="en-US" sz="2200" dirty="0">
                <a:latin typeface="Arial"/>
                <a:cs typeface="Arial"/>
              </a:rPr>
              <a:t>010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en-US" altLang="en-US" sz="2200" dirty="0">
                <a:latin typeface="Arial"/>
                <a:cs typeface="Arial"/>
              </a:rPr>
              <a:t>101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en-US" altLang="en-US" sz="2200" dirty="0">
                <a:latin typeface="Arial"/>
                <a:cs typeface="Arial"/>
              </a:rPr>
              <a:t>111 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en-US" sz="2200" dirty="0" err="1">
                <a:latin typeface="Arial"/>
                <a:cs typeface="Arial"/>
              </a:rPr>
              <a:t>Giả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sử</a:t>
            </a:r>
            <a:r>
              <a:rPr lang="en-US" altLang="en-US" sz="2200" dirty="0">
                <a:latin typeface="Arial"/>
                <a:cs typeface="Arial"/>
              </a:rPr>
              <a:t> bit </a:t>
            </a:r>
            <a:r>
              <a:rPr lang="en-US" altLang="en-US" sz="2200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được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mã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hoá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thành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xung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>
                <a:solidFill>
                  <a:srgbClr val="FF0000"/>
                </a:solidFill>
                <a:latin typeface="Arial"/>
                <a:cs typeface="Arial"/>
              </a:rPr>
              <a:t>0.2V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và</a:t>
            </a:r>
            <a:r>
              <a:rPr lang="en-US" altLang="en-US" sz="2200" dirty="0">
                <a:latin typeface="Arial"/>
                <a:cs typeface="Arial"/>
              </a:rPr>
              <a:t> bit </a:t>
            </a:r>
            <a:r>
              <a:rPr lang="en-US" altLang="en-US" sz="2200" dirty="0">
                <a:solidFill>
                  <a:srgbClr val="FF0000"/>
                </a:solidFill>
                <a:latin typeface="Arial"/>
                <a:cs typeface="Arial"/>
              </a:rPr>
              <a:t>1 </a:t>
            </a:r>
            <a:r>
              <a:rPr lang="en-US" altLang="en-US" sz="2200" dirty="0" err="1">
                <a:latin typeface="Arial"/>
                <a:cs typeface="Arial"/>
              </a:rPr>
              <a:t>thành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xung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>
                <a:solidFill>
                  <a:srgbClr val="FF0000"/>
                </a:solidFill>
                <a:latin typeface="Arial"/>
                <a:cs typeface="Arial"/>
              </a:rPr>
              <a:t>4.2V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en-US" sz="2200" dirty="0" err="1">
                <a:latin typeface="Arial"/>
                <a:cs typeface="Arial"/>
              </a:rPr>
              <a:t>Giả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sử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từ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mã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phát</a:t>
            </a:r>
            <a:r>
              <a:rPr lang="en-US" altLang="en-US" sz="2200" dirty="0">
                <a:latin typeface="Arial"/>
                <a:cs typeface="Arial"/>
              </a:rPr>
              <a:t>: </a:t>
            </a:r>
            <a:r>
              <a:rPr lang="en-US" altLang="en-US" sz="2200" dirty="0">
                <a:solidFill>
                  <a:srgbClr val="FF0000"/>
                </a:solidFill>
                <a:latin typeface="Arial"/>
                <a:cs typeface="Arial"/>
              </a:rPr>
              <a:t>001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>
                <a:latin typeface="Arial"/>
                <a:cs typeface="Arial"/>
                <a:sym typeface="Wingdings" pitchFamily="2" charset="2"/>
              </a:rPr>
              <a:t> </a:t>
            </a:r>
            <a:r>
              <a:rPr lang="en-US" altLang="en-US" sz="2200" dirty="0" err="1">
                <a:latin typeface="Arial"/>
                <a:cs typeface="Arial"/>
                <a:sym typeface="Wingdings" pitchFamily="2" charset="2"/>
              </a:rPr>
              <a:t>bản</a:t>
            </a:r>
            <a:r>
              <a:rPr lang="en-US" altLang="en-US" sz="2200" dirty="0">
                <a:latin typeface="Arial"/>
                <a:cs typeface="Arial"/>
                <a:sym typeface="Wingdings" pitchFamily="2" charset="2"/>
              </a:rPr>
              <a:t> tin </a:t>
            </a:r>
            <a:r>
              <a:rPr lang="en-US" altLang="en-US" sz="2200" dirty="0" err="1">
                <a:latin typeface="Arial"/>
                <a:cs typeface="Arial"/>
                <a:sym typeface="Wingdings" pitchFamily="2" charset="2"/>
              </a:rPr>
              <a:t>phát</a:t>
            </a:r>
            <a:r>
              <a:rPr lang="en-US" altLang="en-US" sz="2200" dirty="0">
                <a:latin typeface="Arial"/>
                <a:cs typeface="Arial"/>
                <a:sym typeface="Wingdings" pitchFamily="2" charset="2"/>
              </a:rPr>
              <a:t> </a:t>
            </a:r>
            <a:r>
              <a:rPr lang="en-US" altLang="en-US" sz="2200" dirty="0" err="1">
                <a:latin typeface="Arial"/>
                <a:cs typeface="Arial"/>
                <a:sym typeface="Wingdings" pitchFamily="2" charset="2"/>
              </a:rPr>
              <a:t>gồm</a:t>
            </a:r>
            <a:r>
              <a:rPr lang="en-US" altLang="en-US" sz="2200" dirty="0">
                <a:latin typeface="Arial"/>
                <a:cs typeface="Arial"/>
                <a:sym typeface="Wingdings" pitchFamily="2" charset="2"/>
              </a:rPr>
              <a:t> </a:t>
            </a:r>
            <a:r>
              <a:rPr lang="en-US" altLang="en-US" sz="2200" dirty="0" err="1">
                <a:latin typeface="Arial"/>
                <a:cs typeface="Arial"/>
                <a:sym typeface="Wingdings" pitchFamily="2" charset="2"/>
              </a:rPr>
              <a:t>các</a:t>
            </a:r>
            <a:r>
              <a:rPr lang="en-US" altLang="en-US" sz="2200" dirty="0">
                <a:latin typeface="Arial"/>
                <a:cs typeface="Arial"/>
                <a:sym typeface="Wingdings" pitchFamily="2" charset="2"/>
              </a:rPr>
              <a:t> </a:t>
            </a:r>
            <a:r>
              <a:rPr lang="en-US" altLang="en-US" sz="2200" dirty="0" err="1">
                <a:latin typeface="Arial"/>
                <a:cs typeface="Arial"/>
                <a:sym typeface="Wingdings" pitchFamily="2" charset="2"/>
              </a:rPr>
              <a:t>xung</a:t>
            </a:r>
            <a:r>
              <a:rPr lang="en-US" altLang="en-US" sz="2200" dirty="0">
                <a:latin typeface="Arial"/>
                <a:cs typeface="Arial"/>
                <a:sym typeface="Wingdings" pitchFamily="2" charset="2"/>
              </a:rPr>
              <a:t>: </a:t>
            </a:r>
            <a:r>
              <a:rPr lang="en-US" altLang="en-US" sz="2200" dirty="0">
                <a:solidFill>
                  <a:srgbClr val="FF0000"/>
                </a:solidFill>
                <a:latin typeface="Arial"/>
                <a:cs typeface="Arial"/>
                <a:sym typeface="Wingdings" pitchFamily="2" charset="2"/>
              </a:rPr>
              <a:t>0.2V 0.2V 4.2V</a:t>
            </a:r>
            <a:endParaRPr lang="en-US" altLang="en-US" sz="2200" dirty="0">
              <a:solidFill>
                <a:srgbClr val="FF0000"/>
              </a:solidFill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en-US" sz="2200" dirty="0" err="1">
                <a:latin typeface="Arial"/>
                <a:cs typeface="Arial"/>
              </a:rPr>
              <a:t>Giả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sử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bản</a:t>
            </a:r>
            <a:r>
              <a:rPr lang="en-US" altLang="en-US" sz="2200" dirty="0">
                <a:latin typeface="Arial"/>
                <a:cs typeface="Arial"/>
              </a:rPr>
              <a:t> tin </a:t>
            </a:r>
            <a:r>
              <a:rPr lang="en-US" altLang="en-US" sz="2200" dirty="0" err="1">
                <a:latin typeface="Arial"/>
                <a:cs typeface="Arial"/>
              </a:rPr>
              <a:t>phát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bị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nhiễu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và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bản</a:t>
            </a:r>
            <a:r>
              <a:rPr lang="en-US" altLang="en-US" sz="2200" dirty="0">
                <a:latin typeface="Arial"/>
                <a:cs typeface="Arial"/>
              </a:rPr>
              <a:t> tin </a:t>
            </a:r>
            <a:r>
              <a:rPr lang="en-US" altLang="en-US" sz="2200" dirty="0" err="1">
                <a:latin typeface="Arial"/>
                <a:cs typeface="Arial"/>
              </a:rPr>
              <a:t>thu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là</a:t>
            </a:r>
            <a:r>
              <a:rPr lang="en-US" altLang="en-US" sz="2200" dirty="0">
                <a:latin typeface="Arial"/>
                <a:cs typeface="Arial"/>
              </a:rPr>
              <a:t>: </a:t>
            </a:r>
            <a:r>
              <a:rPr lang="en-US" altLang="en-US" sz="2200" dirty="0">
                <a:solidFill>
                  <a:srgbClr val="FF0000"/>
                </a:solidFill>
                <a:latin typeface="Arial"/>
                <a:cs typeface="Arial"/>
              </a:rPr>
              <a:t>0.4V 2.6V 4.2V</a:t>
            </a:r>
          </a:p>
        </p:txBody>
      </p:sp>
    </p:spTree>
    <p:extLst>
      <p:ext uri="{BB962C8B-B14F-4D97-AF65-F5344CB8AC3E}">
        <p14:creationId xmlns:p14="http://schemas.microsoft.com/office/powerpoint/2010/main" val="2218398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Arial"/>
                <a:cs typeface="Arial"/>
              </a:rPr>
              <a:t>Giải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mã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quyết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định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cứng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en-US" sz="2200" dirty="0" err="1">
                <a:latin typeface="Arial"/>
                <a:cs typeface="Arial"/>
              </a:rPr>
              <a:t>Thực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hiện</a:t>
            </a:r>
            <a:r>
              <a:rPr lang="en-US" altLang="en-US" sz="2200" dirty="0">
                <a:latin typeface="Arial"/>
                <a:cs typeface="Arial"/>
              </a:rPr>
              <a:t>: 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en-US" altLang="en-US" sz="2200" dirty="0" err="1">
                <a:latin typeface="Arial"/>
                <a:cs typeface="Arial"/>
              </a:rPr>
              <a:t>Lấy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mẫu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xung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nhận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theo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nhịp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đồng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hồ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thu</a:t>
            </a:r>
            <a:endParaRPr lang="en-US" altLang="en-US" sz="2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en-US" altLang="en-US" sz="2200" dirty="0">
                <a:latin typeface="Arial"/>
                <a:cs typeface="Arial"/>
                <a:sym typeface="Wingdings" pitchFamily="2" charset="2"/>
              </a:rPr>
              <a:t>S</a:t>
            </a:r>
            <a:r>
              <a:rPr lang="en-US" altLang="en-US" sz="2200" dirty="0">
                <a:latin typeface="Arial"/>
                <a:cs typeface="Arial"/>
              </a:rPr>
              <a:t>o </a:t>
            </a:r>
            <a:r>
              <a:rPr lang="en-US" altLang="en-US" sz="2200" dirty="0" err="1">
                <a:latin typeface="Arial"/>
                <a:cs typeface="Arial"/>
              </a:rPr>
              <a:t>sánh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với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mức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ngưỡng</a:t>
            </a:r>
            <a:endParaRPr lang="en-US" altLang="en-US" sz="2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en-US" altLang="en-US" sz="2200" dirty="0" err="1">
                <a:latin typeface="Arial"/>
                <a:cs typeface="Arial"/>
              </a:rPr>
              <a:t>Đưa</a:t>
            </a:r>
            <a:r>
              <a:rPr lang="en-US" altLang="en-US" sz="2200" dirty="0">
                <a:latin typeface="Arial"/>
                <a:cs typeface="Arial"/>
              </a:rPr>
              <a:t> ra </a:t>
            </a:r>
            <a:r>
              <a:rPr lang="en-US" altLang="en-US" sz="2200" dirty="0" err="1">
                <a:latin typeface="Arial"/>
                <a:cs typeface="Arial"/>
                <a:sym typeface="Wingdings" pitchFamily="2" charset="2"/>
              </a:rPr>
              <a:t>quyết</a:t>
            </a:r>
            <a:r>
              <a:rPr lang="en-US" altLang="en-US" sz="2200" dirty="0">
                <a:latin typeface="Arial"/>
                <a:cs typeface="Arial"/>
                <a:sym typeface="Wingdings" pitchFamily="2" charset="2"/>
              </a:rPr>
              <a:t> </a:t>
            </a:r>
            <a:r>
              <a:rPr lang="en-US" altLang="en-US" sz="2200" dirty="0" err="1">
                <a:latin typeface="Arial"/>
                <a:cs typeface="Arial"/>
                <a:sym typeface="Wingdings" pitchFamily="2" charset="2"/>
              </a:rPr>
              <a:t>định</a:t>
            </a:r>
            <a:r>
              <a:rPr lang="en-US" altLang="en-US" sz="2200" dirty="0">
                <a:latin typeface="Arial"/>
                <a:cs typeface="Arial"/>
                <a:sym typeface="Wingdings" pitchFamily="2" charset="2"/>
              </a:rPr>
              <a:t> 1 </a:t>
            </a:r>
            <a:r>
              <a:rPr lang="en-US" altLang="en-US" sz="2200" dirty="0" err="1">
                <a:latin typeface="Arial"/>
                <a:cs typeface="Arial"/>
                <a:sym typeface="Wingdings" pitchFamily="2" charset="2"/>
              </a:rPr>
              <a:t>hoặc</a:t>
            </a:r>
            <a:r>
              <a:rPr lang="en-US" altLang="en-US" sz="2200" dirty="0">
                <a:latin typeface="Arial"/>
                <a:cs typeface="Arial"/>
                <a:sym typeface="Wingdings" pitchFamily="2" charset="2"/>
              </a:rPr>
              <a:t> 0 </a:t>
            </a:r>
            <a:r>
              <a:rPr lang="en-US" altLang="en-US" sz="2200" dirty="0" err="1">
                <a:latin typeface="Arial"/>
                <a:cs typeface="Arial"/>
                <a:sym typeface="Wingdings" pitchFamily="2" charset="2"/>
              </a:rPr>
              <a:t>cho</a:t>
            </a:r>
            <a:r>
              <a:rPr lang="en-US" altLang="en-US" sz="2200" dirty="0">
                <a:latin typeface="Arial"/>
                <a:cs typeface="Arial"/>
                <a:sym typeface="Wingdings" pitchFamily="2" charset="2"/>
              </a:rPr>
              <a:t> </a:t>
            </a:r>
            <a:r>
              <a:rPr lang="en-US" altLang="en-US" sz="2200" dirty="0" err="1">
                <a:solidFill>
                  <a:srgbClr val="0000FF"/>
                </a:solidFill>
                <a:latin typeface="Arial"/>
                <a:cs typeface="Arial"/>
              </a:rPr>
              <a:t>từng</a:t>
            </a:r>
            <a:r>
              <a:rPr lang="en-US" altLang="en-US" sz="2200" dirty="0">
                <a:solidFill>
                  <a:srgbClr val="0000FF"/>
                </a:solidFill>
                <a:latin typeface="Arial"/>
                <a:cs typeface="Arial"/>
              </a:rPr>
              <a:t> bit </a:t>
            </a:r>
            <a:r>
              <a:rPr lang="en-US" altLang="en-US" sz="2200" dirty="0" err="1">
                <a:solidFill>
                  <a:srgbClr val="0000FF"/>
                </a:solidFill>
                <a:latin typeface="Arial"/>
                <a:cs typeface="Arial"/>
              </a:rPr>
              <a:t>đơn</a:t>
            </a:r>
            <a:r>
              <a:rPr lang="en-US" altLang="en-US" sz="22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altLang="en-US" sz="2200" dirty="0" err="1">
                <a:solidFill>
                  <a:srgbClr val="0000FF"/>
                </a:solidFill>
                <a:latin typeface="Arial"/>
                <a:cs typeface="Arial"/>
              </a:rPr>
              <a:t>lẻ</a:t>
            </a:r>
            <a:endParaRPr lang="en-US" altLang="en-US" sz="2200" dirty="0">
              <a:solidFill>
                <a:srgbClr val="0000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94226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Arial"/>
                <a:cs typeface="Arial"/>
              </a:rPr>
              <a:t>Ví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dụ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giải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mã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quyết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định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cứng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228600" y="1219200"/>
            <a:ext cx="8686800" cy="25146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en-US" sz="2200" b="1" u="sng" dirty="0" err="1">
                <a:solidFill>
                  <a:srgbClr val="0000FF"/>
                </a:solidFill>
                <a:latin typeface="Arial"/>
                <a:cs typeface="Arial"/>
              </a:rPr>
              <a:t>Bên</a:t>
            </a:r>
            <a:r>
              <a:rPr lang="en-US" altLang="en-US" sz="2200" b="1" u="sng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altLang="en-US" sz="2200" b="1" u="sng" dirty="0" err="1">
                <a:solidFill>
                  <a:srgbClr val="0000FF"/>
                </a:solidFill>
                <a:latin typeface="Arial"/>
                <a:cs typeface="Arial"/>
              </a:rPr>
              <a:t>thu</a:t>
            </a:r>
            <a:r>
              <a:rPr lang="en-US" altLang="en-US" sz="2200" b="1" u="sng" dirty="0">
                <a:solidFill>
                  <a:srgbClr val="0000FF"/>
                </a:solidFill>
                <a:latin typeface="Arial"/>
                <a:cs typeface="Arial"/>
              </a:rPr>
              <a:t>:</a:t>
            </a:r>
            <a:r>
              <a:rPr lang="en-US" alt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giả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sử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ngưỡng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là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>
                <a:solidFill>
                  <a:srgbClr val="FF0000"/>
                </a:solidFill>
                <a:latin typeface="Arial"/>
                <a:cs typeface="Arial"/>
              </a:rPr>
              <a:t>2.2V 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en-US" sz="2200" dirty="0" err="1">
                <a:latin typeface="Arial"/>
                <a:cs typeface="Arial"/>
                <a:sym typeface="Wingdings"/>
              </a:rPr>
              <a:t>Khả</a:t>
            </a:r>
            <a:r>
              <a:rPr lang="en-US" altLang="en-US" sz="2200" dirty="0">
                <a:latin typeface="Arial"/>
                <a:cs typeface="Arial"/>
                <a:sym typeface="Wingdings"/>
              </a:rPr>
              <a:t> </a:t>
            </a:r>
            <a:r>
              <a:rPr lang="en-US" altLang="en-US" sz="2200" dirty="0" err="1">
                <a:latin typeface="Arial"/>
                <a:cs typeface="Arial"/>
                <a:sym typeface="Wingdings"/>
              </a:rPr>
              <a:t>năng</a:t>
            </a:r>
            <a:r>
              <a:rPr lang="en-US" altLang="en-US" sz="2200" dirty="0">
                <a:latin typeface="Arial"/>
                <a:cs typeface="Arial"/>
                <a:sym typeface="Wingdings"/>
              </a:rPr>
              <a:t> </a:t>
            </a:r>
            <a:r>
              <a:rPr lang="en-US" altLang="en-US" sz="2200" dirty="0" err="1">
                <a:latin typeface="Arial"/>
                <a:cs typeface="Arial"/>
                <a:sym typeface="Wingdings"/>
              </a:rPr>
              <a:t>từ</a:t>
            </a:r>
            <a:r>
              <a:rPr lang="en-US" altLang="en-US" sz="2200" dirty="0">
                <a:latin typeface="Arial"/>
                <a:cs typeface="Arial"/>
                <a:sym typeface="Wingdings"/>
              </a:rPr>
              <a:t> </a:t>
            </a:r>
            <a:r>
              <a:rPr lang="en-US" altLang="en-US" sz="2200" dirty="0" err="1">
                <a:latin typeface="Arial"/>
                <a:cs typeface="Arial"/>
                <a:sym typeface="Wingdings"/>
              </a:rPr>
              <a:t>mã</a:t>
            </a:r>
            <a:r>
              <a:rPr lang="en-US" altLang="en-US" sz="2200" dirty="0">
                <a:latin typeface="Arial"/>
                <a:cs typeface="Arial"/>
                <a:sym typeface="Wingdings"/>
              </a:rPr>
              <a:t> </a:t>
            </a:r>
            <a:r>
              <a:rPr lang="en-US" altLang="en-US" sz="2200" dirty="0" err="1">
                <a:latin typeface="Arial"/>
                <a:cs typeface="Arial"/>
                <a:sym typeface="Wingdings"/>
              </a:rPr>
              <a:t>phát</a:t>
            </a:r>
            <a:r>
              <a:rPr lang="en-US" altLang="en-US" sz="2200" dirty="0">
                <a:latin typeface="Arial"/>
                <a:cs typeface="Arial"/>
                <a:sym typeface="Wingdings"/>
              </a:rPr>
              <a:t> </a:t>
            </a:r>
            <a:r>
              <a:rPr lang="en-US" altLang="en-US" sz="2200" dirty="0" err="1">
                <a:latin typeface="Arial"/>
                <a:cs typeface="Arial"/>
                <a:sym typeface="Wingdings"/>
              </a:rPr>
              <a:t>là</a:t>
            </a:r>
            <a:r>
              <a:rPr lang="en-US" altLang="en-US" sz="2200" dirty="0">
                <a:latin typeface="Arial"/>
                <a:cs typeface="Arial"/>
                <a:sym typeface="Wingdings"/>
              </a:rPr>
              <a:t>: 001, 010, 011 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en-US" sz="2200" dirty="0" err="1">
                <a:latin typeface="Arial"/>
                <a:cs typeface="Arial"/>
                <a:sym typeface="Wingdings" pitchFamily="2" charset="2"/>
              </a:rPr>
              <a:t>Bộ</a:t>
            </a:r>
            <a:r>
              <a:rPr lang="en-US" altLang="en-US" sz="2200" dirty="0">
                <a:latin typeface="Arial"/>
                <a:cs typeface="Arial"/>
                <a:sym typeface="Wingdings" pitchFamily="2" charset="2"/>
              </a:rPr>
              <a:t> </a:t>
            </a:r>
            <a:r>
              <a:rPr lang="en-US" altLang="en-US" sz="2200" dirty="0" err="1">
                <a:latin typeface="Arial"/>
                <a:cs typeface="Arial"/>
                <a:sym typeface="Wingdings"/>
              </a:rPr>
              <a:t>giải</a:t>
            </a:r>
            <a:r>
              <a:rPr lang="en-US" altLang="en-US" sz="2200" dirty="0">
                <a:latin typeface="Arial"/>
                <a:cs typeface="Arial"/>
                <a:sym typeface="Wingdings"/>
              </a:rPr>
              <a:t> </a:t>
            </a:r>
            <a:r>
              <a:rPr lang="en-US" altLang="en-US" sz="2200" dirty="0" err="1">
                <a:latin typeface="Arial"/>
                <a:cs typeface="Arial"/>
                <a:sym typeface="Wingdings"/>
              </a:rPr>
              <a:t>mã</a:t>
            </a:r>
            <a:r>
              <a:rPr lang="en-US" altLang="en-US" sz="2200" dirty="0">
                <a:latin typeface="Arial"/>
                <a:cs typeface="Arial"/>
                <a:sym typeface="Wingdings"/>
              </a:rPr>
              <a:t> </a:t>
            </a:r>
            <a:r>
              <a:rPr lang="en-US" altLang="en-US" sz="2200" dirty="0" err="1">
                <a:latin typeface="Arial"/>
                <a:cs typeface="Arial"/>
                <a:sym typeface="Wingdings"/>
              </a:rPr>
              <a:t>quyết</a:t>
            </a:r>
            <a:r>
              <a:rPr lang="en-US" altLang="en-US" sz="2200" dirty="0">
                <a:latin typeface="Arial"/>
                <a:cs typeface="Arial"/>
                <a:sym typeface="Wingdings"/>
              </a:rPr>
              <a:t> </a:t>
            </a:r>
            <a:r>
              <a:rPr lang="en-US" altLang="en-US" sz="2200" dirty="0" err="1">
                <a:latin typeface="Arial"/>
                <a:cs typeface="Arial"/>
                <a:sym typeface="Wingdings"/>
              </a:rPr>
              <a:t>định</a:t>
            </a:r>
            <a:r>
              <a:rPr lang="en-US" altLang="en-US" sz="2200" dirty="0">
                <a:latin typeface="Arial"/>
                <a:cs typeface="Arial"/>
                <a:sym typeface="Wingdings"/>
              </a:rPr>
              <a:t> </a:t>
            </a:r>
            <a:r>
              <a:rPr lang="en-US" altLang="en-US" sz="2200" dirty="0" err="1">
                <a:latin typeface="Arial"/>
                <a:cs typeface="Arial"/>
                <a:sym typeface="Wingdings"/>
              </a:rPr>
              <a:t>chọn</a:t>
            </a:r>
            <a:r>
              <a:rPr lang="en-US" altLang="en-US" sz="2200" dirty="0">
                <a:latin typeface="Arial"/>
                <a:cs typeface="Arial"/>
                <a:sym typeface="Wingdings"/>
              </a:rPr>
              <a:t> </a:t>
            </a:r>
            <a:r>
              <a:rPr lang="en-US" altLang="en-US" sz="2200" dirty="0" err="1">
                <a:latin typeface="Arial"/>
                <a:cs typeface="Arial"/>
                <a:sym typeface="Wingdings"/>
              </a:rPr>
              <a:t>một</a:t>
            </a:r>
            <a:r>
              <a:rPr lang="en-US" altLang="en-US" sz="2200" dirty="0">
                <a:latin typeface="Arial"/>
                <a:cs typeface="Arial"/>
                <a:sym typeface="Wingdings"/>
              </a:rPr>
              <a:t> </a:t>
            </a:r>
            <a:r>
              <a:rPr lang="en-US" altLang="en-US" sz="2200" dirty="0" err="1">
                <a:latin typeface="Arial"/>
                <a:cs typeface="Arial"/>
                <a:sym typeface="Wingdings"/>
              </a:rPr>
              <a:t>trong</a:t>
            </a:r>
            <a:r>
              <a:rPr lang="en-US" altLang="en-US" sz="2200" dirty="0">
                <a:latin typeface="Arial"/>
                <a:cs typeface="Arial"/>
                <a:sym typeface="Wingdings"/>
              </a:rPr>
              <a:t> 3 </a:t>
            </a:r>
            <a:r>
              <a:rPr lang="en-US" altLang="en-US" sz="2200" dirty="0" err="1">
                <a:latin typeface="Arial"/>
                <a:cs typeface="Arial"/>
                <a:sym typeface="Wingdings"/>
              </a:rPr>
              <a:t>từ</a:t>
            </a:r>
            <a:r>
              <a:rPr lang="en-US" altLang="en-US" sz="2200" dirty="0">
                <a:latin typeface="Arial"/>
                <a:cs typeface="Arial"/>
                <a:sym typeface="Wingdings"/>
              </a:rPr>
              <a:t> </a:t>
            </a:r>
            <a:r>
              <a:rPr lang="en-US" altLang="en-US" sz="2200" dirty="0" err="1">
                <a:latin typeface="Arial"/>
                <a:cs typeface="Arial"/>
                <a:sym typeface="Wingdings"/>
              </a:rPr>
              <a:t>mã</a:t>
            </a:r>
            <a:r>
              <a:rPr lang="en-US" altLang="en-US" sz="2200" dirty="0">
                <a:latin typeface="Arial"/>
                <a:cs typeface="Arial"/>
                <a:sym typeface="Wingdings"/>
              </a:rPr>
              <a:t> </a:t>
            </a:r>
            <a:r>
              <a:rPr lang="en-US" altLang="en-US" sz="2200" dirty="0" err="1">
                <a:latin typeface="Arial"/>
                <a:cs typeface="Arial"/>
                <a:sym typeface="Wingdings"/>
              </a:rPr>
              <a:t>là</a:t>
            </a:r>
            <a:r>
              <a:rPr lang="en-US" altLang="en-US" sz="2200" dirty="0">
                <a:latin typeface="Arial"/>
                <a:cs typeface="Arial"/>
                <a:sym typeface="Wingdings"/>
              </a:rPr>
              <a:t> 001, 010, 111  </a:t>
            </a:r>
            <a:r>
              <a:rPr lang="en-US" altLang="en-US" sz="2200" dirty="0" err="1">
                <a:latin typeface="Arial"/>
                <a:cs typeface="Arial"/>
                <a:sym typeface="Wingdings"/>
              </a:rPr>
              <a:t>mập</a:t>
            </a:r>
            <a:r>
              <a:rPr lang="en-US" altLang="en-US" sz="2200" dirty="0">
                <a:latin typeface="Arial"/>
                <a:cs typeface="Arial"/>
                <a:sym typeface="Wingdings"/>
              </a:rPr>
              <a:t> </a:t>
            </a:r>
            <a:r>
              <a:rPr lang="en-US" altLang="en-US" sz="2200" dirty="0" err="1">
                <a:latin typeface="Arial"/>
                <a:cs typeface="Arial"/>
                <a:sym typeface="Wingdings"/>
              </a:rPr>
              <a:t>mờ</a:t>
            </a:r>
            <a:endParaRPr lang="en-US" altLang="en-US" sz="2200" dirty="0"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886200"/>
            <a:ext cx="8610600" cy="23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437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F300B-ED6A-0F40-984B-3DBB2F660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Nhóm 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845E08-73B7-7A44-98D7-0656D46FD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Chương </a:t>
            </a:r>
            <a:r>
              <a:rPr lang="en-US"/>
              <a:t>4</a:t>
            </a:r>
            <a:r>
              <a:rPr lang="vi-VN"/>
              <a:t> – Kỹ thuật </a:t>
            </a:r>
            <a:r>
              <a:rPr lang="en-US"/>
              <a:t>mã hóa kênh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AD169-3737-F648-A7CA-AD6057104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922528-27AF-0C43-A37B-ED5BA3BB836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799759" y="1219200"/>
            <a:ext cx="5544481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969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Arial"/>
                <a:cs typeface="Arial"/>
              </a:rPr>
              <a:t>Giải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mã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quyết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định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mềm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en-US" sz="2200" dirty="0" err="1">
                <a:latin typeface="Arial"/>
                <a:cs typeface="Arial"/>
              </a:rPr>
              <a:t>Có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nhiều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thuật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toán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giải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mã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quyết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định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mềm</a:t>
            </a:r>
            <a:endParaRPr lang="en-US" altLang="en-US" sz="2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en-US" sz="2200" dirty="0" err="1">
                <a:solidFill>
                  <a:srgbClr val="0432FF"/>
                </a:solidFill>
                <a:latin typeface="Arial"/>
                <a:cs typeface="Arial"/>
              </a:rPr>
              <a:t>Nguyên</a:t>
            </a:r>
            <a:r>
              <a:rPr lang="en-US" altLang="en-US" sz="2200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altLang="en-US" sz="2200" dirty="0" err="1">
                <a:solidFill>
                  <a:srgbClr val="0432FF"/>
                </a:solidFill>
                <a:latin typeface="Arial"/>
                <a:cs typeface="Arial"/>
              </a:rPr>
              <a:t>tắc</a:t>
            </a:r>
            <a:r>
              <a:rPr lang="en-US" altLang="en-US" sz="2200" dirty="0">
                <a:solidFill>
                  <a:srgbClr val="0432FF"/>
                </a:solidFill>
                <a:latin typeface="Arial"/>
                <a:cs typeface="Arial"/>
              </a:rPr>
              <a:t>: 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en-US" altLang="en-US" sz="2200" dirty="0" err="1">
                <a:latin typeface="Arial"/>
                <a:cs typeface="Arial"/>
              </a:rPr>
              <a:t>Không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giải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mã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từng</a:t>
            </a:r>
            <a:r>
              <a:rPr lang="en-US" altLang="en-US" sz="2200" dirty="0">
                <a:latin typeface="Arial"/>
                <a:cs typeface="Arial"/>
              </a:rPr>
              <a:t> bit </a:t>
            </a:r>
            <a:r>
              <a:rPr lang="en-US" altLang="en-US" sz="2200" dirty="0" err="1">
                <a:latin typeface="Arial"/>
                <a:cs typeface="Arial"/>
              </a:rPr>
              <a:t>đơn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lẻ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mà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xem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xét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cả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một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cụm</a:t>
            </a:r>
            <a:r>
              <a:rPr lang="en-US" altLang="en-US" sz="2200" dirty="0">
                <a:latin typeface="Arial"/>
                <a:cs typeface="Arial"/>
              </a:rPr>
              <a:t> bit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en-US" altLang="en-US" sz="2200" dirty="0" err="1">
                <a:latin typeface="Arial"/>
                <a:cs typeface="Arial"/>
              </a:rPr>
              <a:t>Xem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xét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một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dải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các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giá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trị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mà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cụm</a:t>
            </a:r>
            <a:r>
              <a:rPr lang="en-US" altLang="en-US" sz="2200" dirty="0">
                <a:latin typeface="Arial"/>
                <a:cs typeface="Arial"/>
              </a:rPr>
              <a:t> bit </a:t>
            </a:r>
            <a:r>
              <a:rPr lang="en-US" altLang="en-US" sz="2200" dirty="0" err="1">
                <a:latin typeface="Arial"/>
                <a:cs typeface="Arial"/>
              </a:rPr>
              <a:t>đó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có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thể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có</a:t>
            </a:r>
            <a:endParaRPr lang="en-US" altLang="en-US" sz="2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en-US" sz="2200" dirty="0" err="1">
                <a:latin typeface="Arial"/>
                <a:cs typeface="Arial"/>
              </a:rPr>
              <a:t>Ước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lượng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tốt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hơn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giải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mã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quyết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định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cứng</a:t>
            </a:r>
            <a:endParaRPr lang="en-US" altLang="en-US"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9348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Arial"/>
                <a:cs typeface="Arial"/>
              </a:rPr>
              <a:t>Ví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dụ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giải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mã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quyết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định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mềm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228600" y="1066800"/>
            <a:ext cx="8686800" cy="1295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en-US" sz="2200" b="1" u="sng" dirty="0" err="1">
                <a:solidFill>
                  <a:srgbClr val="0000FF"/>
                </a:solidFill>
                <a:latin typeface="Arial"/>
                <a:cs typeface="Arial"/>
              </a:rPr>
              <a:t>Ví</a:t>
            </a:r>
            <a:r>
              <a:rPr lang="en-US" altLang="en-US" sz="2200" b="1" u="sng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altLang="en-US" sz="2200" b="1" u="sng" dirty="0" err="1">
                <a:solidFill>
                  <a:srgbClr val="0000FF"/>
                </a:solidFill>
                <a:latin typeface="Arial"/>
                <a:cs typeface="Arial"/>
              </a:rPr>
              <a:t>dụ</a:t>
            </a:r>
            <a:r>
              <a:rPr lang="en-US" altLang="en-US" sz="2200" b="1" u="sng" dirty="0">
                <a:solidFill>
                  <a:srgbClr val="0000FF"/>
                </a:solidFill>
                <a:latin typeface="Arial"/>
                <a:cs typeface="Arial"/>
              </a:rPr>
              <a:t>: </a:t>
            </a:r>
            <a:r>
              <a:rPr lang="en-US" altLang="en-US" sz="2200" dirty="0" err="1">
                <a:latin typeface="Arial"/>
                <a:cs typeface="Arial"/>
              </a:rPr>
              <a:t>dựa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vào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khoảng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cách</a:t>
            </a:r>
            <a:r>
              <a:rPr lang="en-US" altLang="en-US" sz="2200" dirty="0">
                <a:latin typeface="Arial"/>
                <a:cs typeface="Arial"/>
              </a:rPr>
              <a:t> Euclid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7400"/>
            <a:ext cx="9144000" cy="445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435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17B23-489C-0E42-80A9-4D1C59325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077E53-4EDF-EF42-9704-9872A2A8A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Chương </a:t>
            </a:r>
            <a:r>
              <a:rPr lang="en-US"/>
              <a:t>4</a:t>
            </a:r>
            <a:r>
              <a:rPr lang="vi-VN"/>
              <a:t> – Kỹ thuật </a:t>
            </a:r>
            <a:r>
              <a:rPr lang="en-US"/>
              <a:t>mã hóa kênh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7068F-06DA-CF4E-BC10-711FD7BB5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2DB3AD-0EF4-7D46-A111-E2055FE3640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VN" sz="2800" dirty="0"/>
              <a:t>30sv/12 nhóm </a:t>
            </a:r>
            <a:r>
              <a:rPr lang="en-VN" sz="2800" dirty="0">
                <a:sym typeface="Wingdings" pitchFamily="2" charset="2"/>
              </a:rPr>
              <a:t> 6 nhóm 2 và 6 nhóm 3</a:t>
            </a:r>
          </a:p>
          <a:p>
            <a:r>
              <a:rPr lang="en-VN" sz="2800" dirty="0">
                <a:sym typeface="Wingdings" pitchFamily="2" charset="2"/>
              </a:rPr>
              <a:t>30sv/10 nhóm  10 nhóm 3 sv</a:t>
            </a: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1774174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/>
                <a:cs typeface="Arial"/>
              </a:rPr>
              <a:t>Nội</a:t>
            </a:r>
            <a:r>
              <a:rPr lang="en-US" dirty="0">
                <a:latin typeface="Arial"/>
                <a:cs typeface="Arial"/>
              </a:rPr>
              <a:t> dung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/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Giới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thiệu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kỹ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thuật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mã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hóa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kênh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/>
            </a:pP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Mã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phát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hiện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lỗi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/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Mã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sửa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lỗi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983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3200" dirty="0">
                <a:latin typeface="Arial"/>
                <a:cs typeface="Arial"/>
              </a:rPr>
              <a:t>Mã kiểm tra chẵn lẻ (parity)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152400" y="1219200"/>
            <a:ext cx="8915400" cy="5105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456"/>
              </a:spcBef>
            </a:pPr>
            <a:r>
              <a:rPr lang="en-US" altLang="en-US" sz="2200" dirty="0" err="1">
                <a:latin typeface="Arial"/>
                <a:cs typeface="Arial"/>
              </a:rPr>
              <a:t>Mã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khối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đơn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giản</a:t>
            </a:r>
            <a:endParaRPr lang="en-US" altLang="en-US" sz="2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456"/>
              </a:spcBef>
            </a:pPr>
            <a:r>
              <a:rPr lang="en-US" altLang="en-US" sz="2200" dirty="0" err="1">
                <a:latin typeface="Arial"/>
                <a:cs typeface="Arial"/>
              </a:rPr>
              <a:t>Thêm</a:t>
            </a:r>
            <a:r>
              <a:rPr lang="en-US" altLang="en-US" sz="2200" dirty="0">
                <a:latin typeface="Arial"/>
                <a:cs typeface="Arial"/>
              </a:rPr>
              <a:t> bit </a:t>
            </a:r>
            <a:r>
              <a:rPr lang="en-US" altLang="en-US" sz="2200" dirty="0" err="1">
                <a:latin typeface="Arial"/>
                <a:cs typeface="Arial"/>
              </a:rPr>
              <a:t>chẵn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lẻ</a:t>
            </a:r>
            <a:r>
              <a:rPr lang="en-US" altLang="en-US" sz="2200" dirty="0">
                <a:latin typeface="Arial"/>
                <a:cs typeface="Arial"/>
              </a:rPr>
              <a:t> (parity – P ) </a:t>
            </a:r>
            <a:r>
              <a:rPr lang="en-US" altLang="en-US" sz="2200" dirty="0" err="1">
                <a:latin typeface="Arial"/>
                <a:cs typeface="Arial"/>
              </a:rPr>
              <a:t>vào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ký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tự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trước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khi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truyền</a:t>
            </a:r>
            <a:r>
              <a:rPr lang="en-US" altLang="en-US" sz="2200" dirty="0">
                <a:latin typeface="Arial"/>
                <a:cs typeface="Arial"/>
              </a:rPr>
              <a:t>;</a:t>
            </a:r>
          </a:p>
          <a:p>
            <a:pPr>
              <a:lnSpc>
                <a:spcPct val="150000"/>
              </a:lnSpc>
              <a:spcBef>
                <a:spcPts val="456"/>
              </a:spcBef>
            </a:pPr>
            <a:r>
              <a:rPr lang="en-US" altLang="en-US" sz="2200" dirty="0" err="1">
                <a:latin typeface="Arial"/>
                <a:cs typeface="Arial"/>
              </a:rPr>
              <a:t>Có</a:t>
            </a:r>
            <a:r>
              <a:rPr lang="en-US" altLang="en-US" sz="2200" dirty="0">
                <a:latin typeface="Arial"/>
                <a:cs typeface="Arial"/>
              </a:rPr>
              <a:t> 2 </a:t>
            </a:r>
            <a:r>
              <a:rPr lang="en-US" altLang="en-US" sz="2200" dirty="0" err="1">
                <a:latin typeface="Arial"/>
                <a:cs typeface="Arial"/>
              </a:rPr>
              <a:t>loại</a:t>
            </a:r>
            <a:r>
              <a:rPr lang="en-US" altLang="en-US" sz="2200" dirty="0">
                <a:latin typeface="Arial"/>
                <a:cs typeface="Arial"/>
              </a:rPr>
              <a:t>:</a:t>
            </a:r>
          </a:p>
          <a:p>
            <a:pPr lvl="1">
              <a:lnSpc>
                <a:spcPct val="150000"/>
              </a:lnSpc>
              <a:spcBef>
                <a:spcPts val="456"/>
              </a:spcBef>
            </a:pPr>
            <a:r>
              <a:rPr lang="en-US" altLang="en-US" sz="2200" dirty="0" err="1">
                <a:latin typeface="Arial"/>
                <a:cs typeface="Arial"/>
              </a:rPr>
              <a:t>Loại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chẵn</a:t>
            </a:r>
            <a:r>
              <a:rPr lang="en-US" altLang="en-US" sz="2200" dirty="0">
                <a:latin typeface="Arial"/>
                <a:cs typeface="Arial"/>
              </a:rPr>
              <a:t> (Even parity): </a:t>
            </a:r>
            <a:r>
              <a:rPr lang="en-US" altLang="en-US" sz="2200" dirty="0" err="1">
                <a:latin typeface="Arial"/>
                <a:cs typeface="Arial"/>
              </a:rPr>
              <a:t>tổng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số</a:t>
            </a:r>
            <a:r>
              <a:rPr lang="en-US" altLang="en-US" sz="2200" dirty="0">
                <a:latin typeface="Arial"/>
                <a:cs typeface="Arial"/>
              </a:rPr>
              <a:t> bit 1 </a:t>
            </a:r>
            <a:r>
              <a:rPr lang="en-US" altLang="en-US" sz="2200" dirty="0" err="1">
                <a:latin typeface="Arial"/>
                <a:cs typeface="Arial"/>
              </a:rPr>
              <a:t>trong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ký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tự</a:t>
            </a:r>
            <a:r>
              <a:rPr lang="en-US" altLang="en-US" sz="2200" dirty="0">
                <a:latin typeface="Arial"/>
                <a:cs typeface="Arial"/>
              </a:rPr>
              <a:t> (</a:t>
            </a:r>
            <a:r>
              <a:rPr lang="en-US" altLang="en-US" sz="2200" dirty="0" err="1">
                <a:latin typeface="Arial"/>
                <a:cs typeface="Arial"/>
              </a:rPr>
              <a:t>kể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cả</a:t>
            </a:r>
            <a:r>
              <a:rPr lang="en-US" altLang="en-US" sz="2200" dirty="0">
                <a:latin typeface="Arial"/>
                <a:cs typeface="Arial"/>
              </a:rPr>
              <a:t> bit P) </a:t>
            </a:r>
            <a:r>
              <a:rPr lang="en-US" altLang="en-US" sz="2200" dirty="0" err="1">
                <a:latin typeface="Arial"/>
                <a:cs typeface="Arial"/>
              </a:rPr>
              <a:t>là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số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chẵn</a:t>
            </a:r>
            <a:endParaRPr lang="en-US" altLang="en-US" sz="2200" dirty="0">
              <a:latin typeface="Arial"/>
              <a:cs typeface="Arial"/>
            </a:endParaRPr>
          </a:p>
          <a:p>
            <a:pPr lvl="1">
              <a:lnSpc>
                <a:spcPct val="150000"/>
              </a:lnSpc>
              <a:spcBef>
                <a:spcPts val="456"/>
              </a:spcBef>
            </a:pPr>
            <a:r>
              <a:rPr lang="en-US" altLang="en-US" sz="2200" dirty="0" err="1">
                <a:latin typeface="Arial"/>
                <a:cs typeface="Arial"/>
              </a:rPr>
              <a:t>Loại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lẻ</a:t>
            </a:r>
            <a:r>
              <a:rPr lang="en-US" altLang="en-US" sz="2200" dirty="0">
                <a:latin typeface="Arial"/>
                <a:cs typeface="Arial"/>
              </a:rPr>
              <a:t> (Odd parity): </a:t>
            </a:r>
            <a:r>
              <a:rPr lang="en-US" altLang="en-US" sz="2200" dirty="0" err="1">
                <a:latin typeface="Arial"/>
                <a:cs typeface="Arial"/>
              </a:rPr>
              <a:t>tổng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số</a:t>
            </a:r>
            <a:r>
              <a:rPr lang="en-US" altLang="en-US" sz="2200" dirty="0">
                <a:latin typeface="Arial"/>
                <a:cs typeface="Arial"/>
              </a:rPr>
              <a:t> bit 1 </a:t>
            </a:r>
            <a:r>
              <a:rPr lang="en-US" altLang="en-US" sz="2200" dirty="0" err="1">
                <a:latin typeface="Arial"/>
                <a:cs typeface="Arial"/>
              </a:rPr>
              <a:t>trong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ký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tự</a:t>
            </a:r>
            <a:r>
              <a:rPr lang="en-US" altLang="en-US" sz="2200" dirty="0">
                <a:latin typeface="Arial"/>
                <a:cs typeface="Arial"/>
              </a:rPr>
              <a:t> (</a:t>
            </a:r>
            <a:r>
              <a:rPr lang="en-US" altLang="en-US" sz="2200" dirty="0" err="1">
                <a:latin typeface="Arial"/>
                <a:cs typeface="Arial"/>
              </a:rPr>
              <a:t>kể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cả</a:t>
            </a:r>
            <a:r>
              <a:rPr lang="en-US" altLang="en-US" sz="2200" dirty="0">
                <a:latin typeface="Arial"/>
                <a:cs typeface="Arial"/>
              </a:rPr>
              <a:t> bit P) </a:t>
            </a:r>
            <a:r>
              <a:rPr lang="en-US" altLang="en-US" sz="2200" dirty="0" err="1">
                <a:latin typeface="Arial"/>
                <a:cs typeface="Arial"/>
              </a:rPr>
              <a:t>là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số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lẻ</a:t>
            </a:r>
            <a:endParaRPr lang="en-US" sz="2200" dirty="0">
              <a:latin typeface="Arial"/>
              <a:cs typeface="Arial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85D6A1D-3665-484E-9AA0-346F30523C5B}"/>
              </a:ext>
            </a:extLst>
          </p:cNvPr>
          <p:cNvSpPr txBox="1">
            <a:spLocks/>
          </p:cNvSpPr>
          <p:nvPr/>
        </p:nvSpPr>
        <p:spPr>
          <a:xfrm>
            <a:off x="275409" y="4724400"/>
            <a:ext cx="8915400" cy="82232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rgbClr val="2909AF"/>
              </a:buClr>
              <a:buSzPct val="60000"/>
              <a:buFont typeface="Wingdings" pitchFamily="2" charset="2"/>
              <a:buChar char="q"/>
              <a:defRPr kumimoji="0" sz="2000" b="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rgbClr val="2909AF"/>
              </a:buClr>
              <a:buSzPct val="100000"/>
              <a:buFont typeface="Wingdings" pitchFamily="2" charset="2"/>
              <a:buChar char="§"/>
              <a:defRPr kumimoji="0" sz="19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rgbClr val="2909AF"/>
              </a:buClr>
              <a:buSzPct val="75000"/>
              <a:buFont typeface="Courier New" pitchFamily="49" charset="0"/>
              <a:buChar char="o"/>
              <a:defRPr kumimoji="0"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rgbClr val="2909AF"/>
              </a:buClr>
              <a:buSzPct val="75000"/>
              <a:buFont typeface="Times New Roman" pitchFamily="18" charset="0"/>
              <a:buChar char="+"/>
              <a:defRPr kumimoji="0" sz="17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rgbClr val="2909AF"/>
              </a:buClr>
              <a:buSzPct val="65000"/>
              <a:buFont typeface="Arial" pitchFamily="34" charset="0"/>
              <a:buChar char="•"/>
              <a:defRPr kumimoji="0"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456"/>
              </a:spcBef>
            </a:pPr>
            <a:r>
              <a:rPr lang="en-US" altLang="en-US" sz="2200" dirty="0" err="1">
                <a:latin typeface="Arial"/>
                <a:cs typeface="Arial"/>
              </a:rPr>
              <a:t>Bên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thu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kiểm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tra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và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phát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hiện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lỗi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dựa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vào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kiểm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tra</a:t>
            </a:r>
            <a:r>
              <a:rPr lang="en-US" altLang="en-US" sz="2200" dirty="0">
                <a:latin typeface="Arial"/>
                <a:cs typeface="Arial"/>
              </a:rPr>
              <a:t> bit P</a:t>
            </a:r>
          </a:p>
        </p:txBody>
      </p:sp>
    </p:spTree>
    <p:extLst>
      <p:ext uri="{BB962C8B-B14F-4D97-AF65-F5344CB8AC3E}">
        <p14:creationId xmlns:p14="http://schemas.microsoft.com/office/powerpoint/2010/main" val="7196982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9" name="Group 19"/>
          <p:cNvGrpSpPr>
            <a:grpSpLocks/>
          </p:cNvGrpSpPr>
          <p:nvPr/>
        </p:nvGrpSpPr>
        <p:grpSpPr bwMode="auto">
          <a:xfrm>
            <a:off x="609600" y="4792662"/>
            <a:ext cx="7772400" cy="1684338"/>
            <a:chOff x="762000" y="1384300"/>
            <a:chExt cx="7772400" cy="1684338"/>
          </a:xfrm>
        </p:grpSpPr>
        <p:sp>
          <p:nvSpPr>
            <p:cNvPr id="45061" name="Text Box 18"/>
            <p:cNvSpPr txBox="1">
              <a:spLocks noChangeArrowheads="1"/>
            </p:cNvSpPr>
            <p:nvPr/>
          </p:nvSpPr>
          <p:spPr bwMode="auto">
            <a:xfrm>
              <a:off x="6324600" y="1447800"/>
              <a:ext cx="22098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BR" altLang="ja-JP" sz="2400" b="1">
                  <a:solidFill>
                    <a:srgbClr val="FF0000"/>
                  </a:solidFill>
                  <a:latin typeface="Times New Roman" panose="02020603050405020304" pitchFamily="18" charset="0"/>
                  <a:ea typeface="MS Mincho" panose="02020609040205080304" pitchFamily="49" charset="-128"/>
                </a:rPr>
                <a:t>R = k/n = 7/8</a:t>
              </a:r>
              <a:endParaRPr lang="vi-VN" altLang="en-US" sz="2400">
                <a:solidFill>
                  <a:srgbClr val="FF0000"/>
                </a:solidFill>
                <a:ea typeface="MS Mincho" panose="02020609040205080304" pitchFamily="49" charset="-128"/>
              </a:endParaRPr>
            </a:p>
          </p:txBody>
        </p:sp>
        <p:sp>
          <p:nvSpPr>
            <p:cNvPr id="45062" name="Text Box 17"/>
            <p:cNvSpPr txBox="1">
              <a:spLocks noChangeArrowheads="1"/>
            </p:cNvSpPr>
            <p:nvPr/>
          </p:nvSpPr>
          <p:spPr bwMode="auto">
            <a:xfrm>
              <a:off x="990600" y="2590800"/>
              <a:ext cx="6022975" cy="477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vi-VN" altLang="ja-JP" sz="1200">
                  <a:latin typeface="Times New Roman" panose="02020603050405020304" pitchFamily="18" charset="0"/>
                  <a:ea typeface="MS Mincho" panose="02020609040205080304" pitchFamily="49" charset="-128"/>
                </a:rPr>
                <a:t>                                    </a:t>
              </a:r>
              <a:r>
                <a:rPr lang="vi-VN" altLang="ja-JP" sz="2400">
                  <a:latin typeface="Times New Roman" panose="02020603050405020304" pitchFamily="18" charset="0"/>
                  <a:ea typeface="MS Mincho" panose="02020609040205080304" pitchFamily="49" charset="-128"/>
                </a:rPr>
                <a:t>7 bit tin                   1bit</a:t>
              </a:r>
              <a:r>
                <a:rPr lang="en-US" altLang="ja-JP" sz="2400">
                  <a:latin typeface="Times New Roman" panose="02020603050405020304" pitchFamily="18" charset="0"/>
                  <a:ea typeface="MS Mincho" panose="02020609040205080304" pitchFamily="49" charset="-128"/>
                </a:rPr>
                <a:t> kiểm tra</a:t>
              </a:r>
              <a:r>
                <a:rPr lang="vi-VN" altLang="ja-JP" sz="2400">
                  <a:latin typeface="Times New Roman" panose="02020603050405020304" pitchFamily="18" charset="0"/>
                  <a:ea typeface="MS Mincho" panose="02020609040205080304" pitchFamily="49" charset="-128"/>
                </a:rPr>
                <a:t>                                     </a:t>
              </a:r>
              <a:endParaRPr lang="vi-VN" altLang="en-US" sz="2400">
                <a:ea typeface="MS Mincho" panose="02020609040205080304" pitchFamily="49" charset="-128"/>
              </a:endParaRPr>
            </a:p>
          </p:txBody>
        </p:sp>
        <p:sp>
          <p:nvSpPr>
            <p:cNvPr id="45063" name="Text Box 5"/>
            <p:cNvSpPr txBox="1">
              <a:spLocks noChangeArrowheads="1"/>
            </p:cNvSpPr>
            <p:nvPr/>
          </p:nvSpPr>
          <p:spPr bwMode="auto">
            <a:xfrm>
              <a:off x="762000" y="1447800"/>
              <a:ext cx="5486400" cy="728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vi-VN" altLang="ja-JP" sz="2400">
                  <a:latin typeface="Times New Roman" panose="02020603050405020304" pitchFamily="18" charset="0"/>
                  <a:ea typeface="MS Mincho" panose="02020609040205080304" pitchFamily="49" charset="-128"/>
                </a:rPr>
                <a:t> </a:t>
              </a:r>
              <a:r>
                <a:rPr lang="vi-VN" altLang="ja-JP" sz="2400" b="1">
                  <a:latin typeface="Times New Roman" panose="02020603050405020304" pitchFamily="18" charset="0"/>
                  <a:ea typeface="MS Mincho" panose="02020609040205080304" pitchFamily="49" charset="-128"/>
                </a:rPr>
                <a:t>B</a:t>
              </a:r>
              <a:r>
                <a:rPr lang="vi-VN" altLang="ja-JP" sz="2400" b="1" baseline="-25000">
                  <a:latin typeface="Times New Roman" panose="02020603050405020304" pitchFamily="18" charset="0"/>
                  <a:ea typeface="MS Mincho" panose="02020609040205080304" pitchFamily="49" charset="-128"/>
                </a:rPr>
                <a:t>0      </a:t>
              </a:r>
              <a:r>
                <a:rPr lang="vi-VN" altLang="ja-JP" sz="2400" b="1">
                  <a:latin typeface="Times New Roman" panose="02020603050405020304" pitchFamily="18" charset="0"/>
                  <a:ea typeface="MS Mincho" panose="02020609040205080304" pitchFamily="49" charset="-128"/>
                </a:rPr>
                <a:t>B</a:t>
              </a:r>
              <a:r>
                <a:rPr lang="vi-VN" altLang="ja-JP" sz="2400" b="1" baseline="-25000">
                  <a:latin typeface="Times New Roman" panose="02020603050405020304" pitchFamily="18" charset="0"/>
                  <a:ea typeface="MS Mincho" panose="02020609040205080304" pitchFamily="49" charset="-128"/>
                </a:rPr>
                <a:t>1</a:t>
              </a:r>
              <a:r>
                <a:rPr lang="vi-VN" altLang="ja-JP" sz="2400" b="1">
                  <a:latin typeface="Times New Roman" panose="02020603050405020304" pitchFamily="18" charset="0"/>
                  <a:ea typeface="MS Mincho" panose="02020609040205080304" pitchFamily="49" charset="-128"/>
                </a:rPr>
                <a:t>     B</a:t>
              </a:r>
              <a:r>
                <a:rPr lang="vi-VN" altLang="ja-JP" sz="2400" b="1" baseline="-25000">
                  <a:latin typeface="Times New Roman" panose="02020603050405020304" pitchFamily="18" charset="0"/>
                  <a:ea typeface="MS Mincho" panose="02020609040205080304" pitchFamily="49" charset="-128"/>
                </a:rPr>
                <a:t>2</a:t>
              </a:r>
              <a:r>
                <a:rPr lang="vi-VN" altLang="ja-JP" sz="2400" b="1">
                  <a:latin typeface="Times New Roman" panose="02020603050405020304" pitchFamily="18" charset="0"/>
                  <a:ea typeface="MS Mincho" panose="02020609040205080304" pitchFamily="49" charset="-128"/>
                </a:rPr>
                <a:t>    B</a:t>
              </a:r>
              <a:r>
                <a:rPr lang="vi-VN" altLang="ja-JP" sz="2400" b="1" baseline="-25000">
                  <a:latin typeface="Times New Roman" panose="02020603050405020304" pitchFamily="18" charset="0"/>
                  <a:ea typeface="MS Mincho" panose="02020609040205080304" pitchFamily="49" charset="-128"/>
                </a:rPr>
                <a:t>3      </a:t>
              </a:r>
              <a:r>
                <a:rPr lang="vi-VN" altLang="ja-JP" sz="2400" b="1">
                  <a:latin typeface="Times New Roman" panose="02020603050405020304" pitchFamily="18" charset="0"/>
                  <a:ea typeface="MS Mincho" panose="02020609040205080304" pitchFamily="49" charset="-128"/>
                </a:rPr>
                <a:t>B</a:t>
              </a:r>
              <a:r>
                <a:rPr lang="vi-VN" altLang="ja-JP" sz="2400" b="1" baseline="-25000">
                  <a:latin typeface="Times New Roman" panose="02020603050405020304" pitchFamily="18" charset="0"/>
                  <a:ea typeface="MS Mincho" panose="02020609040205080304" pitchFamily="49" charset="-128"/>
                </a:rPr>
                <a:t>4</a:t>
              </a:r>
              <a:r>
                <a:rPr lang="vi-VN" altLang="ja-JP" sz="2400" b="1">
                  <a:latin typeface="Times New Roman" panose="02020603050405020304" pitchFamily="18" charset="0"/>
                  <a:ea typeface="MS Mincho" panose="02020609040205080304" pitchFamily="49" charset="-128"/>
                </a:rPr>
                <a:t>    B</a:t>
              </a:r>
              <a:r>
                <a:rPr lang="vi-VN" altLang="ja-JP" sz="2400" b="1" baseline="-25000">
                  <a:latin typeface="Times New Roman" panose="02020603050405020304" pitchFamily="18" charset="0"/>
                  <a:ea typeface="MS Mincho" panose="02020609040205080304" pitchFamily="49" charset="-128"/>
                </a:rPr>
                <a:t>5</a:t>
              </a:r>
              <a:r>
                <a:rPr lang="vi-VN" altLang="ja-JP" sz="2400" b="1">
                  <a:latin typeface="Times New Roman" panose="02020603050405020304" pitchFamily="18" charset="0"/>
                  <a:ea typeface="MS Mincho" panose="02020609040205080304" pitchFamily="49" charset="-128"/>
                </a:rPr>
                <a:t>     B</a:t>
              </a:r>
              <a:r>
                <a:rPr lang="vi-VN" altLang="ja-JP" sz="2400" b="1" baseline="-25000">
                  <a:latin typeface="Times New Roman" panose="02020603050405020304" pitchFamily="18" charset="0"/>
                  <a:ea typeface="MS Mincho" panose="02020609040205080304" pitchFamily="49" charset="-128"/>
                </a:rPr>
                <a:t>6</a:t>
              </a:r>
              <a:r>
                <a:rPr lang="vi-VN" altLang="ja-JP" sz="2400" b="1">
                  <a:latin typeface="Times New Roman" panose="02020603050405020304" pitchFamily="18" charset="0"/>
                  <a:ea typeface="MS Mincho" panose="02020609040205080304" pitchFamily="49" charset="-128"/>
                </a:rPr>
                <a:t>     </a:t>
              </a:r>
              <a:r>
                <a:rPr lang="vi-VN" altLang="ja-JP" sz="2400" b="1">
                  <a:solidFill>
                    <a:srgbClr val="FF0000"/>
                  </a:solidFill>
                  <a:latin typeface="Times New Roman" panose="02020603050405020304" pitchFamily="18" charset="0"/>
                  <a:ea typeface="MS Mincho" panose="02020609040205080304" pitchFamily="49" charset="-128"/>
                </a:rPr>
                <a:t>P</a:t>
              </a:r>
              <a:endParaRPr lang="vi-VN" altLang="en-US" sz="2400" b="1">
                <a:solidFill>
                  <a:srgbClr val="FF0000"/>
                </a:solidFill>
                <a:ea typeface="MS Mincho" panose="02020609040205080304" pitchFamily="49" charset="-128"/>
              </a:endParaRPr>
            </a:p>
          </p:txBody>
        </p:sp>
        <p:sp>
          <p:nvSpPr>
            <p:cNvPr id="45064" name="Line 6"/>
            <p:cNvSpPr>
              <a:spLocks noChangeShapeType="1"/>
            </p:cNvSpPr>
            <p:nvPr/>
          </p:nvSpPr>
          <p:spPr bwMode="auto">
            <a:xfrm>
              <a:off x="762000" y="1398588"/>
              <a:ext cx="4763" cy="72866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65" name="Line 7"/>
            <p:cNvSpPr>
              <a:spLocks noChangeShapeType="1"/>
            </p:cNvSpPr>
            <p:nvPr/>
          </p:nvSpPr>
          <p:spPr bwMode="auto">
            <a:xfrm>
              <a:off x="1403350" y="1398588"/>
              <a:ext cx="3175" cy="72866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66" name="Line 8"/>
            <p:cNvSpPr>
              <a:spLocks noChangeShapeType="1"/>
            </p:cNvSpPr>
            <p:nvPr/>
          </p:nvSpPr>
          <p:spPr bwMode="auto">
            <a:xfrm>
              <a:off x="2043113" y="1398588"/>
              <a:ext cx="4762" cy="72866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67" name="Line 9"/>
            <p:cNvSpPr>
              <a:spLocks noChangeShapeType="1"/>
            </p:cNvSpPr>
            <p:nvPr/>
          </p:nvSpPr>
          <p:spPr bwMode="auto">
            <a:xfrm>
              <a:off x="2684463" y="1398588"/>
              <a:ext cx="4762" cy="72866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68" name="Line 10"/>
            <p:cNvSpPr>
              <a:spLocks noChangeShapeType="1"/>
            </p:cNvSpPr>
            <p:nvPr/>
          </p:nvSpPr>
          <p:spPr bwMode="auto">
            <a:xfrm>
              <a:off x="3325813" y="1398588"/>
              <a:ext cx="3175" cy="72866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69" name="Line 11"/>
            <p:cNvSpPr>
              <a:spLocks noChangeShapeType="1"/>
            </p:cNvSpPr>
            <p:nvPr/>
          </p:nvSpPr>
          <p:spPr bwMode="auto">
            <a:xfrm>
              <a:off x="3967163" y="1398588"/>
              <a:ext cx="3175" cy="72866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70" name="Line 12"/>
            <p:cNvSpPr>
              <a:spLocks noChangeShapeType="1"/>
            </p:cNvSpPr>
            <p:nvPr/>
          </p:nvSpPr>
          <p:spPr bwMode="auto">
            <a:xfrm>
              <a:off x="4610100" y="1384300"/>
              <a:ext cx="3175" cy="72866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71" name="Line 13"/>
            <p:cNvSpPr>
              <a:spLocks noChangeShapeType="1"/>
            </p:cNvSpPr>
            <p:nvPr/>
          </p:nvSpPr>
          <p:spPr bwMode="auto">
            <a:xfrm>
              <a:off x="5254625" y="1400175"/>
              <a:ext cx="1588" cy="72866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72" name="Line 14"/>
            <p:cNvSpPr>
              <a:spLocks noChangeShapeType="1"/>
            </p:cNvSpPr>
            <p:nvPr/>
          </p:nvSpPr>
          <p:spPr bwMode="auto">
            <a:xfrm>
              <a:off x="5891213" y="1398588"/>
              <a:ext cx="4762" cy="72866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73" name="AutoShape 15"/>
            <p:cNvSpPr>
              <a:spLocks/>
            </p:cNvSpPr>
            <p:nvPr/>
          </p:nvSpPr>
          <p:spPr bwMode="auto">
            <a:xfrm rot="-5400000">
              <a:off x="2846388" y="206375"/>
              <a:ext cx="322262" cy="4491038"/>
            </a:xfrm>
            <a:prstGeom prst="leftBrace">
              <a:avLst>
                <a:gd name="adj1" fmla="val 116133"/>
                <a:gd name="adj2" fmla="val 50000"/>
              </a:avLst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5074" name="Line 16"/>
            <p:cNvSpPr>
              <a:spLocks noChangeShapeType="1"/>
            </p:cNvSpPr>
            <p:nvPr/>
          </p:nvSpPr>
          <p:spPr bwMode="auto">
            <a:xfrm flipV="1">
              <a:off x="5562600" y="2133600"/>
              <a:ext cx="3175" cy="4572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75" name="Line 19"/>
            <p:cNvSpPr>
              <a:spLocks noChangeShapeType="1"/>
            </p:cNvSpPr>
            <p:nvPr/>
          </p:nvSpPr>
          <p:spPr bwMode="auto">
            <a:xfrm>
              <a:off x="762000" y="2116138"/>
              <a:ext cx="5129213" cy="158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76" name="Line 20"/>
            <p:cNvSpPr>
              <a:spLocks noChangeShapeType="1"/>
            </p:cNvSpPr>
            <p:nvPr/>
          </p:nvSpPr>
          <p:spPr bwMode="auto">
            <a:xfrm>
              <a:off x="762000" y="1393825"/>
              <a:ext cx="5129213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060" name="Text Box 25"/>
          <p:cNvSpPr txBox="1">
            <a:spLocks noChangeArrowheads="1"/>
          </p:cNvSpPr>
          <p:nvPr/>
        </p:nvSpPr>
        <p:spPr bwMode="auto">
          <a:xfrm>
            <a:off x="152400" y="1524000"/>
            <a:ext cx="8839200" cy="3110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Bef>
                <a:spcPct val="40000"/>
              </a:spcBef>
              <a:buClr>
                <a:srgbClr val="2909AF"/>
              </a:buClr>
              <a:buSzPct val="60000"/>
              <a:buFont typeface="Wingdings" panose="05000000000000000000" pitchFamily="2" charset="2"/>
              <a:buChar char="q"/>
            </a:pPr>
            <a:r>
              <a:rPr lang="en-US" altLang="en-US" sz="2200" b="1" u="sng" dirty="0" err="1">
                <a:latin typeface="Arial"/>
                <a:cs typeface="Arial"/>
              </a:rPr>
              <a:t>Mã</a:t>
            </a:r>
            <a:r>
              <a:rPr lang="en-US" altLang="en-US" sz="2200" b="1" u="sng" dirty="0">
                <a:latin typeface="Arial"/>
                <a:cs typeface="Arial"/>
              </a:rPr>
              <a:t> </a:t>
            </a:r>
            <a:r>
              <a:rPr lang="en-US" altLang="en-US" sz="2200" b="1" u="sng" dirty="0" err="1">
                <a:latin typeface="Arial"/>
                <a:cs typeface="Arial"/>
              </a:rPr>
              <a:t>hoá</a:t>
            </a:r>
            <a:r>
              <a:rPr lang="en-US" altLang="en-US" sz="2200" b="1" u="sng" dirty="0">
                <a:latin typeface="Arial"/>
                <a:cs typeface="Arial"/>
              </a:rPr>
              <a:t>: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vi-VN" altLang="en-US" sz="2200" dirty="0">
                <a:latin typeface="Arial"/>
                <a:cs typeface="Arial"/>
              </a:rPr>
              <a:t>tính bit P </a:t>
            </a:r>
            <a:r>
              <a:rPr lang="vi-VN" altLang="en-US" sz="2200" dirty="0">
                <a:latin typeface="Arial"/>
                <a:cs typeface="Arial"/>
                <a:sym typeface="Wingdings" panose="05000000000000000000" pitchFamily="2" charset="2"/>
              </a:rPr>
              <a:t></a:t>
            </a:r>
            <a:r>
              <a:rPr lang="vi-VN" altLang="en-US" sz="2200" dirty="0">
                <a:latin typeface="Arial"/>
                <a:cs typeface="Arial"/>
              </a:rPr>
              <a:t> gắn vào cuối ký tự 7 bit </a:t>
            </a:r>
            <a:r>
              <a:rPr lang="vi-VN" altLang="en-US" sz="2200" dirty="0">
                <a:latin typeface="Arial"/>
                <a:cs typeface="Arial"/>
                <a:sym typeface="Wingdings" panose="05000000000000000000" pitchFamily="2" charset="2"/>
              </a:rPr>
              <a:t> phát</a:t>
            </a:r>
            <a:r>
              <a:rPr lang="vi-VN" altLang="en-US" sz="2200" dirty="0">
                <a:latin typeface="Arial"/>
                <a:cs typeface="Arial"/>
              </a:rPr>
              <a:t> đi</a:t>
            </a:r>
            <a:endParaRPr lang="en-US" altLang="en-US" sz="2200" dirty="0">
              <a:latin typeface="Arial"/>
              <a:cs typeface="Arial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40000"/>
              </a:spcBef>
              <a:buClr>
                <a:srgbClr val="2909AF"/>
              </a:buClr>
              <a:buSzPct val="60000"/>
              <a:buFont typeface="Wingdings" panose="05000000000000000000" pitchFamily="2" charset="2"/>
              <a:buChar char="q"/>
            </a:pPr>
            <a:r>
              <a:rPr lang="en-US" altLang="en-US" sz="2200" b="1" u="sng" dirty="0" err="1">
                <a:latin typeface="Arial"/>
                <a:cs typeface="Arial"/>
              </a:rPr>
              <a:t>Giải</a:t>
            </a:r>
            <a:r>
              <a:rPr lang="en-US" altLang="en-US" sz="2200" b="1" u="sng" dirty="0">
                <a:latin typeface="Arial"/>
                <a:cs typeface="Arial"/>
              </a:rPr>
              <a:t> </a:t>
            </a:r>
            <a:r>
              <a:rPr lang="en-US" altLang="en-US" sz="2200" b="1" u="sng" dirty="0" err="1">
                <a:latin typeface="Arial"/>
                <a:cs typeface="Arial"/>
              </a:rPr>
              <a:t>mã</a:t>
            </a:r>
            <a:r>
              <a:rPr lang="vi-VN" altLang="en-US" sz="2200" b="1" u="sng" dirty="0">
                <a:latin typeface="Arial"/>
                <a:cs typeface="Arial"/>
              </a:rPr>
              <a:t>:</a:t>
            </a:r>
            <a:r>
              <a:rPr lang="vi-VN" altLang="en-US" sz="2200" dirty="0">
                <a:latin typeface="Arial"/>
                <a:cs typeface="Arial"/>
              </a:rPr>
              <a:t>  tính bit P </a:t>
            </a:r>
            <a:r>
              <a:rPr lang="vi-VN" altLang="en-US" sz="2200" dirty="0">
                <a:latin typeface="Arial"/>
                <a:cs typeface="Arial"/>
                <a:sym typeface="Wingdings" panose="05000000000000000000" pitchFamily="2" charset="2"/>
              </a:rPr>
              <a:t></a:t>
            </a:r>
            <a:r>
              <a:rPr lang="vi-VN" altLang="en-US" sz="2200" dirty="0">
                <a:latin typeface="Arial"/>
                <a:cs typeface="Arial"/>
              </a:rPr>
              <a:t> so sánh với bit P thu. 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40000"/>
              </a:spcBef>
              <a:buClr>
                <a:srgbClr val="2909AF"/>
              </a:buClr>
              <a:buSzPct val="60000"/>
              <a:buFont typeface="Wingdings" pitchFamily="2" charset="2"/>
              <a:buChar char="§"/>
            </a:pPr>
            <a:r>
              <a:rPr lang="vi-VN" altLang="en-US" sz="2200" dirty="0">
                <a:latin typeface="Arial"/>
                <a:cs typeface="Arial"/>
              </a:rPr>
              <a:t>Nếu khớp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>
                <a:latin typeface="Arial"/>
                <a:cs typeface="Arial"/>
                <a:sym typeface="Wingdings" panose="05000000000000000000" pitchFamily="2" charset="2"/>
              </a:rPr>
              <a:t>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chấp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nhận</a:t>
            </a:r>
            <a:endParaRPr lang="en-US" altLang="en-US" sz="2200" dirty="0">
              <a:latin typeface="Arial"/>
              <a:cs typeface="Arial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40000"/>
              </a:spcBef>
              <a:buClr>
                <a:srgbClr val="2909AF"/>
              </a:buClr>
              <a:buSzPct val="60000"/>
              <a:buFont typeface="Wingdings" pitchFamily="2" charset="2"/>
              <a:buChar char="§"/>
            </a:pPr>
            <a:r>
              <a:rPr lang="en-US" altLang="en-US" sz="2200" dirty="0" err="1">
                <a:latin typeface="Arial"/>
                <a:cs typeface="Arial"/>
              </a:rPr>
              <a:t>Nếu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vi-VN" altLang="en-US" sz="2200" dirty="0">
                <a:latin typeface="Arial"/>
                <a:cs typeface="Arial"/>
              </a:rPr>
              <a:t>không khớp </a:t>
            </a:r>
            <a:r>
              <a:rPr lang="vi-VN" altLang="en-US" sz="2200" dirty="0">
                <a:latin typeface="Arial"/>
                <a:cs typeface="Arial"/>
                <a:sym typeface="Wingdings" panose="05000000000000000000" pitchFamily="2" charset="2"/>
              </a:rPr>
              <a:t></a:t>
            </a:r>
            <a:r>
              <a:rPr lang="vi-VN" altLang="en-US" sz="2200" dirty="0">
                <a:latin typeface="Arial"/>
                <a:cs typeface="Arial"/>
              </a:rPr>
              <a:t> từ chối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40000"/>
              </a:spcBef>
              <a:buClr>
                <a:srgbClr val="2909AF"/>
              </a:buClr>
              <a:buSzPct val="60000"/>
              <a:buFont typeface="Wingdings" panose="05000000000000000000" pitchFamily="2" charset="2"/>
              <a:buChar char="q"/>
            </a:pPr>
            <a:r>
              <a:rPr lang="vi-VN" altLang="en-US" sz="2200" b="1" dirty="0">
                <a:latin typeface="Arial"/>
                <a:cs typeface="Arial"/>
              </a:rPr>
              <a:t>Cấu trúc từ mã: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200" dirty="0">
                <a:latin typeface="Arial"/>
                <a:cs typeface="Arial"/>
              </a:rPr>
              <a:t>Mã hóa và giải mã</a:t>
            </a:r>
            <a:endParaRPr lang="en-US"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52572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200" dirty="0">
                <a:latin typeface="Arial"/>
                <a:cs typeface="Arial"/>
              </a:rPr>
              <a:t>Khả năng phát hiện và sửa lỗi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ct val="40000"/>
              </a:spcBef>
            </a:pPr>
            <a:r>
              <a:rPr lang="en-US" altLang="en-US" sz="2200" dirty="0" err="1">
                <a:latin typeface="Arial"/>
                <a:cs typeface="Arial"/>
              </a:rPr>
              <a:t>Khoảng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cách</a:t>
            </a:r>
            <a:r>
              <a:rPr lang="en-US" altLang="en-US" sz="2200" dirty="0">
                <a:latin typeface="Arial"/>
                <a:cs typeface="Arial"/>
              </a:rPr>
              <a:t> Hamming </a:t>
            </a:r>
            <a:r>
              <a:rPr lang="en-US" altLang="en-US" sz="2200" dirty="0" err="1">
                <a:latin typeface="Arial"/>
                <a:cs typeface="Arial"/>
              </a:rPr>
              <a:t>của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mã</a:t>
            </a:r>
            <a:r>
              <a:rPr lang="en-US" altLang="en-US" sz="2200" dirty="0">
                <a:latin typeface="Arial"/>
                <a:cs typeface="Arial"/>
              </a:rPr>
              <a:t>: 2</a:t>
            </a:r>
          </a:p>
          <a:p>
            <a:pPr>
              <a:lnSpc>
                <a:spcPct val="150000"/>
              </a:lnSpc>
              <a:spcBef>
                <a:spcPct val="40000"/>
              </a:spcBef>
            </a:pPr>
            <a:r>
              <a:rPr lang="vi-VN" altLang="en-US" sz="2200" dirty="0">
                <a:latin typeface="Arial"/>
                <a:cs typeface="Arial"/>
              </a:rPr>
              <a:t>Khả năng phát hiện lỗi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theo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lý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thuyết</a:t>
            </a:r>
            <a:r>
              <a:rPr lang="en-US" altLang="en-US" sz="2200" dirty="0">
                <a:latin typeface="Arial"/>
                <a:cs typeface="Arial"/>
              </a:rPr>
              <a:t>: 1</a:t>
            </a:r>
          </a:p>
          <a:p>
            <a:pPr>
              <a:lnSpc>
                <a:spcPct val="150000"/>
              </a:lnSpc>
              <a:spcBef>
                <a:spcPct val="40000"/>
              </a:spcBef>
            </a:pPr>
            <a:r>
              <a:rPr lang="vi-VN" altLang="en-US" sz="2200" dirty="0">
                <a:latin typeface="Arial"/>
                <a:cs typeface="Arial"/>
              </a:rPr>
              <a:t>Khả năng phát hiện lỗi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trên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thực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tế</a:t>
            </a:r>
            <a:r>
              <a:rPr lang="vi-VN" altLang="en-US" sz="2200" dirty="0">
                <a:latin typeface="Arial"/>
                <a:cs typeface="Arial"/>
              </a:rPr>
              <a:t>: phát hiện được số lỗi lẻ</a:t>
            </a:r>
          </a:p>
          <a:p>
            <a:pPr>
              <a:lnSpc>
                <a:spcPct val="150000"/>
              </a:lnSpc>
              <a:spcBef>
                <a:spcPct val="40000"/>
              </a:spcBef>
            </a:pPr>
            <a:r>
              <a:rPr lang="vi-VN" altLang="en-US" sz="2200" dirty="0">
                <a:latin typeface="Arial"/>
                <a:cs typeface="Arial"/>
              </a:rPr>
              <a:t>Khả năng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sửa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lỗi</a:t>
            </a:r>
            <a:r>
              <a:rPr lang="en-US" altLang="en-US" sz="2200" dirty="0">
                <a:latin typeface="Arial"/>
                <a:cs typeface="Arial"/>
              </a:rPr>
              <a:t>: 0</a:t>
            </a:r>
          </a:p>
          <a:p>
            <a:pPr>
              <a:lnSpc>
                <a:spcPct val="150000"/>
              </a:lnSpc>
              <a:spcBef>
                <a:spcPct val="40000"/>
              </a:spcBef>
            </a:pPr>
            <a:r>
              <a:rPr lang="en-US" altLang="en-US" sz="2200" dirty="0" err="1">
                <a:latin typeface="Arial"/>
                <a:cs typeface="Arial"/>
              </a:rPr>
              <a:t>Có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thể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mở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rộng</a:t>
            </a:r>
            <a:r>
              <a:rPr lang="en-US" altLang="en-US" sz="2200" dirty="0">
                <a:latin typeface="Arial"/>
                <a:cs typeface="Arial"/>
              </a:rPr>
              <a:t> ra </a:t>
            </a:r>
            <a:r>
              <a:rPr lang="en-US" altLang="en-US" sz="2200" dirty="0" err="1">
                <a:latin typeface="Arial"/>
                <a:cs typeface="Arial"/>
              </a:rPr>
              <a:t>cho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khối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ký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tự</a:t>
            </a:r>
            <a:r>
              <a:rPr lang="en-US" altLang="en-US" sz="2200" dirty="0">
                <a:latin typeface="Arial"/>
                <a:cs typeface="Arial"/>
              </a:rPr>
              <a:t>, </a:t>
            </a:r>
            <a:r>
              <a:rPr lang="en-US" altLang="en-US" sz="2200" dirty="0" err="1">
                <a:latin typeface="Arial"/>
                <a:cs typeface="Arial"/>
              </a:rPr>
              <a:t>gồm</a:t>
            </a:r>
            <a:r>
              <a:rPr lang="en-US" altLang="en-US" sz="2200" dirty="0">
                <a:latin typeface="Arial"/>
                <a:cs typeface="Arial"/>
              </a:rPr>
              <a:t> P hang </a:t>
            </a:r>
            <a:r>
              <a:rPr lang="en-US" altLang="en-US" sz="2200" dirty="0" err="1">
                <a:latin typeface="Arial"/>
                <a:cs typeface="Arial"/>
              </a:rPr>
              <a:t>và</a:t>
            </a:r>
            <a:r>
              <a:rPr lang="en-US" altLang="en-US" sz="2200" dirty="0">
                <a:latin typeface="Arial"/>
                <a:cs typeface="Arial"/>
              </a:rPr>
              <a:t> P </a:t>
            </a:r>
            <a:r>
              <a:rPr lang="en-US" altLang="en-US" sz="2200" dirty="0" err="1">
                <a:latin typeface="Arial"/>
                <a:cs typeface="Arial"/>
              </a:rPr>
              <a:t>cột</a:t>
            </a:r>
            <a:endParaRPr lang="en-US" altLang="en-US" sz="2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1447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Text Box 5"/>
          <p:cNvSpPr txBox="1">
            <a:spLocks noChangeArrowheads="1"/>
          </p:cNvSpPr>
          <p:nvPr/>
        </p:nvSpPr>
        <p:spPr bwMode="auto">
          <a:xfrm>
            <a:off x="1447800" y="990600"/>
            <a:ext cx="6553200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vi-VN" altLang="ja-JP" sz="2400" b="1">
                <a:latin typeface="Times New Roman" panose="02020603050405020304" pitchFamily="18" charset="0"/>
                <a:ea typeface="MS Mincho" panose="02020609040205080304" pitchFamily="49" charset="-128"/>
              </a:rPr>
              <a:t>B</a:t>
            </a:r>
            <a:r>
              <a:rPr lang="vi-VN" altLang="ja-JP" sz="2400" b="1" baseline="-25000">
                <a:latin typeface="Times New Roman" panose="02020603050405020304" pitchFamily="18" charset="0"/>
                <a:ea typeface="MS Mincho" panose="02020609040205080304" pitchFamily="49" charset="-128"/>
              </a:rPr>
              <a:t>6</a:t>
            </a:r>
            <a:r>
              <a:rPr lang="vi-VN" altLang="ja-JP" sz="2400" b="1">
                <a:latin typeface="Times New Roman" panose="02020603050405020304" pitchFamily="18" charset="0"/>
                <a:ea typeface="MS Mincho" panose="02020609040205080304" pitchFamily="49" charset="-128"/>
              </a:rPr>
              <a:t>       B</a:t>
            </a:r>
            <a:r>
              <a:rPr lang="vi-VN" altLang="ja-JP" sz="2400" b="1" baseline="-25000">
                <a:latin typeface="Times New Roman" panose="02020603050405020304" pitchFamily="18" charset="0"/>
                <a:ea typeface="MS Mincho" panose="02020609040205080304" pitchFamily="49" charset="-128"/>
              </a:rPr>
              <a:t>5         </a:t>
            </a:r>
            <a:r>
              <a:rPr lang="vi-VN" altLang="ja-JP" sz="2400" b="1">
                <a:latin typeface="Times New Roman" panose="02020603050405020304" pitchFamily="18" charset="0"/>
                <a:ea typeface="MS Mincho" panose="02020609040205080304" pitchFamily="49" charset="-128"/>
              </a:rPr>
              <a:t>   B</a:t>
            </a:r>
            <a:r>
              <a:rPr lang="vi-VN" altLang="ja-JP" sz="2400" b="1" baseline="-25000">
                <a:latin typeface="Times New Roman" panose="02020603050405020304" pitchFamily="18" charset="0"/>
                <a:ea typeface="MS Mincho" panose="02020609040205080304" pitchFamily="49" charset="-128"/>
              </a:rPr>
              <a:t>4</a:t>
            </a:r>
            <a:r>
              <a:rPr lang="vi-VN" altLang="ja-JP" sz="2400" b="1">
                <a:latin typeface="Times New Roman" panose="02020603050405020304" pitchFamily="18" charset="0"/>
                <a:ea typeface="MS Mincho" panose="02020609040205080304" pitchFamily="49" charset="-128"/>
              </a:rPr>
              <a:t>        B</a:t>
            </a:r>
            <a:r>
              <a:rPr lang="vi-VN" altLang="ja-JP" sz="2400" b="1" baseline="-25000">
                <a:latin typeface="Times New Roman" panose="02020603050405020304" pitchFamily="18" charset="0"/>
                <a:ea typeface="MS Mincho" panose="02020609040205080304" pitchFamily="49" charset="-128"/>
              </a:rPr>
              <a:t>3  </a:t>
            </a:r>
            <a:r>
              <a:rPr lang="vi-VN" altLang="ja-JP" sz="2400" b="1">
                <a:latin typeface="Times New Roman" panose="02020603050405020304" pitchFamily="18" charset="0"/>
                <a:ea typeface="MS Mincho" panose="02020609040205080304" pitchFamily="49" charset="-128"/>
              </a:rPr>
              <a:t>       B</a:t>
            </a:r>
            <a:r>
              <a:rPr lang="vi-VN" altLang="ja-JP" sz="2400" b="1" baseline="-25000">
                <a:latin typeface="Times New Roman" panose="02020603050405020304" pitchFamily="18" charset="0"/>
                <a:ea typeface="MS Mincho" panose="02020609040205080304" pitchFamily="49" charset="-128"/>
              </a:rPr>
              <a:t>2</a:t>
            </a:r>
            <a:r>
              <a:rPr lang="vi-VN" altLang="ja-JP" sz="2400" b="1">
                <a:latin typeface="Times New Roman" panose="02020603050405020304" pitchFamily="18" charset="0"/>
                <a:ea typeface="MS Mincho" panose="02020609040205080304" pitchFamily="49" charset="-128"/>
              </a:rPr>
              <a:t>        B</a:t>
            </a:r>
            <a:r>
              <a:rPr lang="vi-VN" altLang="ja-JP" sz="2400" b="1" baseline="-25000">
                <a:latin typeface="Times New Roman" panose="02020603050405020304" pitchFamily="18" charset="0"/>
                <a:ea typeface="MS Mincho" panose="02020609040205080304" pitchFamily="49" charset="-128"/>
              </a:rPr>
              <a:t>1</a:t>
            </a:r>
            <a:r>
              <a:rPr lang="vi-VN" altLang="ja-JP" sz="2400" b="1">
                <a:latin typeface="Times New Roman" panose="02020603050405020304" pitchFamily="18" charset="0"/>
                <a:ea typeface="MS Mincho" panose="02020609040205080304" pitchFamily="49" charset="-128"/>
              </a:rPr>
              <a:t>        B</a:t>
            </a:r>
            <a:r>
              <a:rPr lang="vi-VN" altLang="ja-JP" sz="2400" b="1" baseline="-25000">
                <a:latin typeface="Times New Roman" panose="02020603050405020304" pitchFamily="18" charset="0"/>
                <a:ea typeface="MS Mincho" panose="02020609040205080304" pitchFamily="49" charset="-128"/>
              </a:rPr>
              <a:t>0</a:t>
            </a:r>
            <a:endParaRPr lang="vi-VN" altLang="en-US" sz="2400">
              <a:ea typeface="MS Mincho" panose="02020609040205080304" pitchFamily="49" charset="-128"/>
            </a:endParaRPr>
          </a:p>
        </p:txBody>
      </p:sp>
      <p:sp>
        <p:nvSpPr>
          <p:cNvPr id="47108" name="Text Box 6"/>
          <p:cNvSpPr txBox="1">
            <a:spLocks noChangeArrowheads="1"/>
          </p:cNvSpPr>
          <p:nvPr/>
        </p:nvSpPr>
        <p:spPr bwMode="auto">
          <a:xfrm>
            <a:off x="4416425" y="6324600"/>
            <a:ext cx="1298575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vi-VN" altLang="ja-JP" sz="2400" b="1">
                <a:solidFill>
                  <a:srgbClr val="000066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P lẻ</a:t>
            </a:r>
            <a:endParaRPr lang="vi-VN" altLang="en-US" sz="2400" b="1">
              <a:solidFill>
                <a:srgbClr val="000066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47109" name="Text Box 7"/>
          <p:cNvSpPr txBox="1">
            <a:spLocks noChangeArrowheads="1"/>
          </p:cNvSpPr>
          <p:nvPr/>
        </p:nvSpPr>
        <p:spPr bwMode="auto">
          <a:xfrm>
            <a:off x="1981200" y="6324600"/>
            <a:ext cx="1298575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vi-VN" altLang="ja-JP" sz="2400" b="1">
                <a:solidFill>
                  <a:srgbClr val="000066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P chẵn</a:t>
            </a:r>
            <a:endParaRPr lang="vi-VN" altLang="en-US" sz="2400" b="1">
              <a:solidFill>
                <a:srgbClr val="000066"/>
              </a:solidFill>
              <a:ea typeface="MS Mincho" panose="02020609040205080304" pitchFamily="49" charset="-128"/>
            </a:endParaRPr>
          </a:p>
        </p:txBody>
      </p:sp>
      <p:grpSp>
        <p:nvGrpSpPr>
          <p:cNvPr id="47110" name="Group 8"/>
          <p:cNvGrpSpPr>
            <a:grpSpLocks/>
          </p:cNvGrpSpPr>
          <p:nvPr/>
        </p:nvGrpSpPr>
        <p:grpSpPr bwMode="auto">
          <a:xfrm>
            <a:off x="6477000" y="1962150"/>
            <a:ext cx="555625" cy="412750"/>
            <a:chOff x="8064" y="11664"/>
            <a:chExt cx="432" cy="432"/>
          </a:xfrm>
        </p:grpSpPr>
        <p:sp>
          <p:nvSpPr>
            <p:cNvPr id="47154" name="AutoShape 9"/>
            <p:cNvSpPr>
              <a:spLocks noChangeArrowheads="1"/>
            </p:cNvSpPr>
            <p:nvPr/>
          </p:nvSpPr>
          <p:spPr bwMode="auto">
            <a:xfrm rot="5400000">
              <a:off x="8064" y="11664"/>
              <a:ext cx="432" cy="432"/>
            </a:xfrm>
            <a:prstGeom prst="flowChartDelay">
              <a:avLst/>
            </a:prstGeom>
            <a:solidFill>
              <a:srgbClr val="FFFFFF"/>
            </a:solidFill>
            <a:ln w="28575">
              <a:solidFill>
                <a:srgbClr val="00006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7155" name="AutoShape 10"/>
            <p:cNvSpPr>
              <a:spLocks noChangeArrowheads="1"/>
            </p:cNvSpPr>
            <p:nvPr/>
          </p:nvSpPr>
          <p:spPr bwMode="auto">
            <a:xfrm>
              <a:off x="8148" y="11744"/>
              <a:ext cx="273" cy="283"/>
            </a:xfrm>
            <a:prstGeom prst="flowChartOr">
              <a:avLst/>
            </a:prstGeom>
            <a:solidFill>
              <a:srgbClr val="FFFFFF"/>
            </a:solidFill>
            <a:ln w="28575">
              <a:solidFill>
                <a:srgbClr val="000066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47111" name="Line 11"/>
          <p:cNvSpPr>
            <a:spLocks noChangeShapeType="1"/>
          </p:cNvSpPr>
          <p:nvPr/>
        </p:nvSpPr>
        <p:spPr bwMode="auto">
          <a:xfrm>
            <a:off x="6078538" y="1947863"/>
            <a:ext cx="129857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2" name="Line 12"/>
          <p:cNvSpPr>
            <a:spLocks noChangeShapeType="1"/>
          </p:cNvSpPr>
          <p:nvPr/>
        </p:nvSpPr>
        <p:spPr bwMode="auto">
          <a:xfrm>
            <a:off x="5149850" y="2635250"/>
            <a:ext cx="1855788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3" name="Line 13"/>
          <p:cNvSpPr>
            <a:spLocks noChangeShapeType="1"/>
          </p:cNvSpPr>
          <p:nvPr/>
        </p:nvSpPr>
        <p:spPr bwMode="auto">
          <a:xfrm>
            <a:off x="6762750" y="2360613"/>
            <a:ext cx="0" cy="27463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4" name="Line 14"/>
          <p:cNvSpPr>
            <a:spLocks noChangeShapeType="1"/>
          </p:cNvSpPr>
          <p:nvPr/>
        </p:nvSpPr>
        <p:spPr bwMode="auto">
          <a:xfrm>
            <a:off x="5334000" y="1524000"/>
            <a:ext cx="0" cy="110013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stealth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5" name="Line 15"/>
          <p:cNvSpPr>
            <a:spLocks noChangeShapeType="1"/>
          </p:cNvSpPr>
          <p:nvPr/>
        </p:nvSpPr>
        <p:spPr bwMode="auto">
          <a:xfrm>
            <a:off x="4222750" y="3322638"/>
            <a:ext cx="20415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6" name="Line 16"/>
          <p:cNvSpPr>
            <a:spLocks noChangeShapeType="1"/>
          </p:cNvSpPr>
          <p:nvPr/>
        </p:nvSpPr>
        <p:spPr bwMode="auto">
          <a:xfrm>
            <a:off x="6078538" y="3048000"/>
            <a:ext cx="0" cy="27463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7" name="Line 17"/>
          <p:cNvSpPr>
            <a:spLocks noChangeShapeType="1"/>
          </p:cNvSpPr>
          <p:nvPr/>
        </p:nvSpPr>
        <p:spPr bwMode="auto">
          <a:xfrm>
            <a:off x="4419600" y="1524000"/>
            <a:ext cx="0" cy="1787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stealth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8" name="Line 18"/>
          <p:cNvSpPr>
            <a:spLocks noChangeShapeType="1"/>
          </p:cNvSpPr>
          <p:nvPr/>
        </p:nvSpPr>
        <p:spPr bwMode="auto">
          <a:xfrm>
            <a:off x="6264275" y="1535113"/>
            <a:ext cx="0" cy="41275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stealth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9" name="Line 19"/>
          <p:cNvSpPr>
            <a:spLocks noChangeShapeType="1"/>
          </p:cNvSpPr>
          <p:nvPr/>
        </p:nvSpPr>
        <p:spPr bwMode="auto">
          <a:xfrm>
            <a:off x="7192963" y="1535113"/>
            <a:ext cx="0" cy="41275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stealth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7120" name="Group 20"/>
          <p:cNvGrpSpPr>
            <a:grpSpLocks/>
          </p:cNvGrpSpPr>
          <p:nvPr/>
        </p:nvGrpSpPr>
        <p:grpSpPr bwMode="auto">
          <a:xfrm>
            <a:off x="5791200" y="2647950"/>
            <a:ext cx="555625" cy="412750"/>
            <a:chOff x="8064" y="11664"/>
            <a:chExt cx="432" cy="432"/>
          </a:xfrm>
        </p:grpSpPr>
        <p:sp>
          <p:nvSpPr>
            <p:cNvPr id="47152" name="AutoShape 21"/>
            <p:cNvSpPr>
              <a:spLocks noChangeArrowheads="1"/>
            </p:cNvSpPr>
            <p:nvPr/>
          </p:nvSpPr>
          <p:spPr bwMode="auto">
            <a:xfrm rot="5400000">
              <a:off x="8064" y="11664"/>
              <a:ext cx="432" cy="432"/>
            </a:xfrm>
            <a:prstGeom prst="flowChartDelay">
              <a:avLst/>
            </a:prstGeom>
            <a:solidFill>
              <a:srgbClr val="FFFFFF"/>
            </a:solidFill>
            <a:ln w="28575">
              <a:solidFill>
                <a:srgbClr val="00006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7153" name="AutoShape 22"/>
            <p:cNvSpPr>
              <a:spLocks noChangeArrowheads="1"/>
            </p:cNvSpPr>
            <p:nvPr/>
          </p:nvSpPr>
          <p:spPr bwMode="auto">
            <a:xfrm>
              <a:off x="8148" y="11744"/>
              <a:ext cx="273" cy="283"/>
            </a:xfrm>
            <a:prstGeom prst="flowChartOr">
              <a:avLst/>
            </a:prstGeom>
            <a:solidFill>
              <a:srgbClr val="FFFFFF"/>
            </a:solidFill>
            <a:ln w="28575">
              <a:solidFill>
                <a:srgbClr val="000066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47121" name="Group 23"/>
          <p:cNvGrpSpPr>
            <a:grpSpLocks/>
          </p:cNvGrpSpPr>
          <p:nvPr/>
        </p:nvGrpSpPr>
        <p:grpSpPr bwMode="auto">
          <a:xfrm>
            <a:off x="4953000" y="3333750"/>
            <a:ext cx="557213" cy="412750"/>
            <a:chOff x="8064" y="11664"/>
            <a:chExt cx="432" cy="432"/>
          </a:xfrm>
        </p:grpSpPr>
        <p:sp>
          <p:nvSpPr>
            <p:cNvPr id="47150" name="AutoShape 24"/>
            <p:cNvSpPr>
              <a:spLocks noChangeArrowheads="1"/>
            </p:cNvSpPr>
            <p:nvPr/>
          </p:nvSpPr>
          <p:spPr bwMode="auto">
            <a:xfrm rot="5400000">
              <a:off x="8064" y="11664"/>
              <a:ext cx="432" cy="432"/>
            </a:xfrm>
            <a:prstGeom prst="flowChartDelay">
              <a:avLst/>
            </a:prstGeom>
            <a:solidFill>
              <a:srgbClr val="FFFFFF"/>
            </a:solidFill>
            <a:ln w="28575" algn="ctr">
              <a:solidFill>
                <a:srgbClr val="00006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7151" name="AutoShape 25"/>
            <p:cNvSpPr>
              <a:spLocks noChangeArrowheads="1"/>
            </p:cNvSpPr>
            <p:nvPr/>
          </p:nvSpPr>
          <p:spPr bwMode="auto">
            <a:xfrm>
              <a:off x="8148" y="11744"/>
              <a:ext cx="273" cy="283"/>
            </a:xfrm>
            <a:prstGeom prst="flowChartOr">
              <a:avLst/>
            </a:prstGeom>
            <a:solidFill>
              <a:srgbClr val="FFFFFF"/>
            </a:solidFill>
            <a:ln w="28575">
              <a:solidFill>
                <a:srgbClr val="000066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47122" name="Group 26"/>
          <p:cNvGrpSpPr>
            <a:grpSpLocks/>
          </p:cNvGrpSpPr>
          <p:nvPr/>
        </p:nvGrpSpPr>
        <p:grpSpPr bwMode="auto">
          <a:xfrm>
            <a:off x="3162300" y="4705350"/>
            <a:ext cx="557213" cy="412750"/>
            <a:chOff x="8064" y="11664"/>
            <a:chExt cx="432" cy="432"/>
          </a:xfrm>
        </p:grpSpPr>
        <p:sp>
          <p:nvSpPr>
            <p:cNvPr id="47148" name="AutoShape 27"/>
            <p:cNvSpPr>
              <a:spLocks noChangeArrowheads="1"/>
            </p:cNvSpPr>
            <p:nvPr/>
          </p:nvSpPr>
          <p:spPr bwMode="auto">
            <a:xfrm rot="5400000">
              <a:off x="8064" y="11664"/>
              <a:ext cx="432" cy="432"/>
            </a:xfrm>
            <a:prstGeom prst="flowChartDelay">
              <a:avLst/>
            </a:prstGeom>
            <a:solidFill>
              <a:srgbClr val="FFFFFF"/>
            </a:solidFill>
            <a:ln w="28575">
              <a:solidFill>
                <a:srgbClr val="00006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7149" name="AutoShape 28"/>
            <p:cNvSpPr>
              <a:spLocks noChangeArrowheads="1"/>
            </p:cNvSpPr>
            <p:nvPr/>
          </p:nvSpPr>
          <p:spPr bwMode="auto">
            <a:xfrm>
              <a:off x="8148" y="11744"/>
              <a:ext cx="273" cy="283"/>
            </a:xfrm>
            <a:prstGeom prst="flowChartOr">
              <a:avLst/>
            </a:prstGeom>
            <a:solidFill>
              <a:srgbClr val="FFFFFF"/>
            </a:solidFill>
            <a:ln w="28575">
              <a:solidFill>
                <a:srgbClr val="000066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47123" name="Group 29"/>
          <p:cNvGrpSpPr>
            <a:grpSpLocks/>
          </p:cNvGrpSpPr>
          <p:nvPr/>
        </p:nvGrpSpPr>
        <p:grpSpPr bwMode="auto">
          <a:xfrm>
            <a:off x="4037013" y="4010025"/>
            <a:ext cx="555625" cy="412750"/>
            <a:chOff x="8064" y="11664"/>
            <a:chExt cx="432" cy="432"/>
          </a:xfrm>
        </p:grpSpPr>
        <p:sp>
          <p:nvSpPr>
            <p:cNvPr id="47146" name="AutoShape 30"/>
            <p:cNvSpPr>
              <a:spLocks noChangeArrowheads="1"/>
            </p:cNvSpPr>
            <p:nvPr/>
          </p:nvSpPr>
          <p:spPr bwMode="auto">
            <a:xfrm rot="5400000">
              <a:off x="8064" y="11664"/>
              <a:ext cx="432" cy="432"/>
            </a:xfrm>
            <a:prstGeom prst="flowChartDelay">
              <a:avLst/>
            </a:prstGeom>
            <a:solidFill>
              <a:srgbClr val="FFFFFF"/>
            </a:solidFill>
            <a:ln w="28575" algn="ctr">
              <a:solidFill>
                <a:srgbClr val="00006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7147" name="AutoShape 31"/>
            <p:cNvSpPr>
              <a:spLocks noChangeArrowheads="1"/>
            </p:cNvSpPr>
            <p:nvPr/>
          </p:nvSpPr>
          <p:spPr bwMode="auto">
            <a:xfrm>
              <a:off x="8148" y="11744"/>
              <a:ext cx="273" cy="283"/>
            </a:xfrm>
            <a:prstGeom prst="flowChartOr">
              <a:avLst/>
            </a:prstGeom>
            <a:solidFill>
              <a:srgbClr val="FFFFFF"/>
            </a:solidFill>
            <a:ln w="28575">
              <a:solidFill>
                <a:srgbClr val="000066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47124" name="Group 32"/>
          <p:cNvGrpSpPr>
            <a:grpSpLocks/>
          </p:cNvGrpSpPr>
          <p:nvPr/>
        </p:nvGrpSpPr>
        <p:grpSpPr bwMode="auto">
          <a:xfrm>
            <a:off x="2305050" y="5391150"/>
            <a:ext cx="557213" cy="412750"/>
            <a:chOff x="8064" y="11664"/>
            <a:chExt cx="432" cy="432"/>
          </a:xfrm>
        </p:grpSpPr>
        <p:sp>
          <p:nvSpPr>
            <p:cNvPr id="47144" name="AutoShape 33"/>
            <p:cNvSpPr>
              <a:spLocks noChangeArrowheads="1"/>
            </p:cNvSpPr>
            <p:nvPr/>
          </p:nvSpPr>
          <p:spPr bwMode="auto">
            <a:xfrm rot="5400000">
              <a:off x="8064" y="11664"/>
              <a:ext cx="432" cy="432"/>
            </a:xfrm>
            <a:prstGeom prst="flowChartDelay">
              <a:avLst/>
            </a:prstGeom>
            <a:solidFill>
              <a:srgbClr val="FFFFFF"/>
            </a:solidFill>
            <a:ln w="28575">
              <a:solidFill>
                <a:srgbClr val="00006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7145" name="AutoShape 34"/>
            <p:cNvSpPr>
              <a:spLocks noChangeArrowheads="1"/>
            </p:cNvSpPr>
            <p:nvPr/>
          </p:nvSpPr>
          <p:spPr bwMode="auto">
            <a:xfrm>
              <a:off x="8148" y="11744"/>
              <a:ext cx="273" cy="283"/>
            </a:xfrm>
            <a:prstGeom prst="flowChartOr">
              <a:avLst/>
            </a:prstGeom>
            <a:solidFill>
              <a:srgbClr val="FFFFFF"/>
            </a:solidFill>
            <a:ln w="28575">
              <a:solidFill>
                <a:srgbClr val="000066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47125" name="Line 35"/>
          <p:cNvSpPr>
            <a:spLocks noChangeShapeType="1"/>
          </p:cNvSpPr>
          <p:nvPr/>
        </p:nvSpPr>
        <p:spPr bwMode="auto">
          <a:xfrm>
            <a:off x="5246688" y="3735388"/>
            <a:ext cx="0" cy="27463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26" name="Line 36"/>
          <p:cNvSpPr>
            <a:spLocks noChangeShapeType="1"/>
          </p:cNvSpPr>
          <p:nvPr/>
        </p:nvSpPr>
        <p:spPr bwMode="auto">
          <a:xfrm>
            <a:off x="3352800" y="4010025"/>
            <a:ext cx="20415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27" name="Line 37"/>
          <p:cNvSpPr>
            <a:spLocks noChangeShapeType="1"/>
          </p:cNvSpPr>
          <p:nvPr/>
        </p:nvSpPr>
        <p:spPr bwMode="auto">
          <a:xfrm>
            <a:off x="3479800" y="1535113"/>
            <a:ext cx="0" cy="247491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stealth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28" name="Line 38"/>
          <p:cNvSpPr>
            <a:spLocks noChangeShapeType="1"/>
          </p:cNvSpPr>
          <p:nvPr/>
        </p:nvSpPr>
        <p:spPr bwMode="auto">
          <a:xfrm>
            <a:off x="4318000" y="4422775"/>
            <a:ext cx="0" cy="27463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29" name="Line 39"/>
          <p:cNvSpPr>
            <a:spLocks noChangeShapeType="1"/>
          </p:cNvSpPr>
          <p:nvPr/>
        </p:nvSpPr>
        <p:spPr bwMode="auto">
          <a:xfrm>
            <a:off x="2366963" y="4697413"/>
            <a:ext cx="20415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30" name="Line 40"/>
          <p:cNvSpPr>
            <a:spLocks noChangeShapeType="1"/>
          </p:cNvSpPr>
          <p:nvPr/>
        </p:nvSpPr>
        <p:spPr bwMode="auto">
          <a:xfrm>
            <a:off x="2551113" y="1535113"/>
            <a:ext cx="0" cy="31623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stealth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31" name="Line 41"/>
          <p:cNvSpPr>
            <a:spLocks noChangeShapeType="1"/>
          </p:cNvSpPr>
          <p:nvPr/>
        </p:nvSpPr>
        <p:spPr bwMode="auto">
          <a:xfrm>
            <a:off x="3448050" y="5105400"/>
            <a:ext cx="0" cy="27463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32" name="Line 42"/>
          <p:cNvSpPr>
            <a:spLocks noChangeShapeType="1"/>
          </p:cNvSpPr>
          <p:nvPr/>
        </p:nvSpPr>
        <p:spPr bwMode="auto">
          <a:xfrm>
            <a:off x="1524000" y="5391150"/>
            <a:ext cx="20415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33" name="Line 43"/>
          <p:cNvSpPr>
            <a:spLocks noChangeShapeType="1"/>
          </p:cNvSpPr>
          <p:nvPr/>
        </p:nvSpPr>
        <p:spPr bwMode="auto">
          <a:xfrm>
            <a:off x="1600200" y="1524000"/>
            <a:ext cx="0" cy="38481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stealth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34" name="Line 44"/>
          <p:cNvSpPr>
            <a:spLocks noChangeShapeType="1"/>
          </p:cNvSpPr>
          <p:nvPr/>
        </p:nvSpPr>
        <p:spPr bwMode="auto">
          <a:xfrm>
            <a:off x="2590800" y="5943600"/>
            <a:ext cx="928688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oval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35" name="AutoShape 45"/>
          <p:cNvSpPr>
            <a:spLocks noChangeArrowheads="1"/>
          </p:cNvSpPr>
          <p:nvPr/>
        </p:nvSpPr>
        <p:spPr bwMode="auto">
          <a:xfrm rot="5400000">
            <a:off x="3553619" y="5742781"/>
            <a:ext cx="274638" cy="371475"/>
          </a:xfrm>
          <a:prstGeom prst="flowChartExtract">
            <a:avLst/>
          </a:prstGeom>
          <a:solidFill>
            <a:srgbClr val="FFFFFF"/>
          </a:solidFill>
          <a:ln w="28575">
            <a:solidFill>
              <a:srgbClr val="00006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7136" name="AutoShape 46"/>
          <p:cNvSpPr>
            <a:spLocks noChangeArrowheads="1"/>
          </p:cNvSpPr>
          <p:nvPr/>
        </p:nvSpPr>
        <p:spPr bwMode="auto">
          <a:xfrm>
            <a:off x="3867150" y="5867400"/>
            <a:ext cx="185738" cy="136525"/>
          </a:xfrm>
          <a:prstGeom prst="flowChartConnector">
            <a:avLst/>
          </a:prstGeom>
          <a:solidFill>
            <a:srgbClr val="FFFFFF"/>
          </a:solidFill>
          <a:ln w="28575">
            <a:solidFill>
              <a:srgbClr val="000066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7137" name="Line 47"/>
          <p:cNvSpPr>
            <a:spLocks noChangeShapeType="1"/>
          </p:cNvSpPr>
          <p:nvPr/>
        </p:nvSpPr>
        <p:spPr bwMode="auto">
          <a:xfrm>
            <a:off x="4038600" y="5943600"/>
            <a:ext cx="74295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38" name="Line 48"/>
          <p:cNvSpPr>
            <a:spLocks noChangeShapeType="1"/>
          </p:cNvSpPr>
          <p:nvPr/>
        </p:nvSpPr>
        <p:spPr bwMode="auto">
          <a:xfrm>
            <a:off x="4800600" y="5943600"/>
            <a:ext cx="0" cy="4111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39" name="Line 49"/>
          <p:cNvSpPr>
            <a:spLocks noChangeShapeType="1"/>
          </p:cNvSpPr>
          <p:nvPr/>
        </p:nvSpPr>
        <p:spPr bwMode="auto">
          <a:xfrm>
            <a:off x="2590800" y="5791200"/>
            <a:ext cx="0" cy="5492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40" name="Line 50"/>
          <p:cNvSpPr>
            <a:spLocks noChangeShapeType="1"/>
          </p:cNvSpPr>
          <p:nvPr/>
        </p:nvSpPr>
        <p:spPr bwMode="auto">
          <a:xfrm>
            <a:off x="1066800" y="1722438"/>
            <a:ext cx="705326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41" name="Line 51"/>
          <p:cNvSpPr>
            <a:spLocks noChangeShapeType="1"/>
          </p:cNvSpPr>
          <p:nvPr/>
        </p:nvSpPr>
        <p:spPr bwMode="auto">
          <a:xfrm>
            <a:off x="1066800" y="6172200"/>
            <a:ext cx="705326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42" name="Line 52"/>
          <p:cNvSpPr>
            <a:spLocks noChangeShapeType="1"/>
          </p:cNvSpPr>
          <p:nvPr/>
        </p:nvSpPr>
        <p:spPr bwMode="auto">
          <a:xfrm>
            <a:off x="1066800" y="1731963"/>
            <a:ext cx="0" cy="439896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43" name="Line 53"/>
          <p:cNvSpPr>
            <a:spLocks noChangeShapeType="1"/>
          </p:cNvSpPr>
          <p:nvPr/>
        </p:nvSpPr>
        <p:spPr bwMode="auto">
          <a:xfrm>
            <a:off x="8101013" y="1736725"/>
            <a:ext cx="0" cy="43989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200" dirty="0">
                <a:latin typeface="Arial"/>
                <a:cs typeface="Arial"/>
              </a:rPr>
              <a:t>Mạch tính bit P</a:t>
            </a:r>
            <a:endParaRPr lang="en-US"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29710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3200" dirty="0">
                <a:latin typeface="Arial"/>
                <a:cs typeface="Arial"/>
              </a:rPr>
              <a:t>Mã checksum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152400" y="1219200"/>
            <a:ext cx="8915400" cy="38862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456"/>
              </a:spcBef>
            </a:pPr>
            <a:r>
              <a:rPr lang="en-US" altLang="en-US" sz="2200" dirty="0" err="1">
                <a:latin typeface="Arial"/>
                <a:cs typeface="Arial"/>
              </a:rPr>
              <a:t>Mã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khối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đơn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giản</a:t>
            </a:r>
            <a:endParaRPr lang="en-US" altLang="en-US" sz="2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456"/>
              </a:spcBef>
            </a:pPr>
            <a:r>
              <a:rPr lang="en-US" altLang="en-US" sz="2200" dirty="0" err="1">
                <a:latin typeface="Arial"/>
                <a:cs typeface="Arial"/>
              </a:rPr>
              <a:t>Thêm</a:t>
            </a:r>
            <a:r>
              <a:rPr lang="en-US" altLang="en-US" sz="2200" dirty="0">
                <a:latin typeface="Arial"/>
                <a:cs typeface="Arial"/>
              </a:rPr>
              <a:t> bit </a:t>
            </a:r>
            <a:r>
              <a:rPr lang="en-US" altLang="en-US" sz="2200" dirty="0" err="1">
                <a:latin typeface="Arial"/>
                <a:cs typeface="Arial"/>
              </a:rPr>
              <a:t>kiểm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tra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vào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đoạn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dữ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liệu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trước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khi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truyền</a:t>
            </a:r>
            <a:r>
              <a:rPr lang="en-US" altLang="en-US" sz="2200" dirty="0">
                <a:latin typeface="Arial"/>
                <a:cs typeface="Arial"/>
              </a:rPr>
              <a:t>, </a:t>
            </a:r>
            <a:r>
              <a:rPr lang="en-US" altLang="en-US" sz="2200" dirty="0" err="1">
                <a:latin typeface="Arial"/>
                <a:cs typeface="Arial"/>
              </a:rPr>
              <a:t>dùng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thuật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toán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hoặc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nguyên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tắc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chẵn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lẻ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như</a:t>
            </a:r>
            <a:r>
              <a:rPr lang="en-US" altLang="en-US" sz="2200" dirty="0">
                <a:latin typeface="Arial"/>
                <a:cs typeface="Arial"/>
              </a:rPr>
              <a:t> parity</a:t>
            </a:r>
          </a:p>
          <a:p>
            <a:pPr>
              <a:lnSpc>
                <a:spcPct val="150000"/>
              </a:lnSpc>
              <a:spcBef>
                <a:spcPts val="456"/>
              </a:spcBef>
            </a:pPr>
            <a:r>
              <a:rPr lang="en-US" altLang="en-US" sz="2200" dirty="0" err="1">
                <a:latin typeface="Arial"/>
                <a:cs typeface="Arial"/>
              </a:rPr>
              <a:t>Bên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thu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kiểm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tra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và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phát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hiện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lỗi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dựa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vào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kiểm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tra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được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thêm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vào</a:t>
            </a:r>
            <a:endParaRPr lang="en-US" altLang="en-US" sz="2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456"/>
              </a:spcBef>
            </a:pPr>
            <a:endParaRPr lang="en-US" altLang="en-US"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63782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3200" dirty="0">
                <a:latin typeface="Arial"/>
                <a:cs typeface="Arial"/>
              </a:rPr>
              <a:t>Mã hoá và giải mã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152400" y="1219200"/>
            <a:ext cx="8915400" cy="38862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456"/>
              </a:spcBef>
            </a:pPr>
            <a:r>
              <a:rPr lang="en-US" altLang="en-US" sz="2200" dirty="0">
                <a:latin typeface="Arial"/>
                <a:cs typeface="Arial"/>
              </a:rPr>
              <a:t>Chia </a:t>
            </a:r>
            <a:r>
              <a:rPr lang="en-US" altLang="en-US" sz="2200" dirty="0" err="1">
                <a:latin typeface="Arial"/>
                <a:cs typeface="Arial"/>
              </a:rPr>
              <a:t>dữ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liệu</a:t>
            </a:r>
            <a:r>
              <a:rPr lang="en-US" altLang="en-US" sz="2200" dirty="0">
                <a:latin typeface="Arial"/>
                <a:cs typeface="Arial"/>
              </a:rPr>
              <a:t> ra </a:t>
            </a:r>
            <a:r>
              <a:rPr lang="en-US" altLang="en-US" sz="2200" dirty="0" err="1">
                <a:latin typeface="Arial"/>
                <a:cs typeface="Arial"/>
              </a:rPr>
              <a:t>thành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từng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đoạn</a:t>
            </a:r>
            <a:r>
              <a:rPr lang="en-US" altLang="en-US" sz="2200" dirty="0">
                <a:latin typeface="Arial"/>
                <a:cs typeface="Arial"/>
              </a:rPr>
              <a:t> (segment) </a:t>
            </a:r>
            <a:r>
              <a:rPr lang="en-US" altLang="en-US" sz="2200" dirty="0" err="1">
                <a:latin typeface="Arial"/>
                <a:cs typeface="Arial"/>
              </a:rPr>
              <a:t>có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kích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thước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bằng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nhau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cố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định</a:t>
            </a:r>
            <a:endParaRPr lang="en-US" altLang="en-US" sz="2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456"/>
              </a:spcBef>
            </a:pPr>
            <a:r>
              <a:rPr lang="en-US" altLang="en-US" sz="2200" dirty="0" err="1">
                <a:latin typeface="Arial"/>
                <a:cs typeface="Arial"/>
              </a:rPr>
              <a:t>Mã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hoá</a:t>
            </a:r>
            <a:r>
              <a:rPr lang="en-US" altLang="en-US" sz="2200" dirty="0">
                <a:latin typeface="Arial"/>
                <a:cs typeface="Arial"/>
              </a:rPr>
              <a:t>: </a:t>
            </a:r>
            <a:r>
              <a:rPr lang="en-US" altLang="en-US" sz="2200" dirty="0" err="1">
                <a:latin typeface="Arial"/>
                <a:cs typeface="Arial"/>
              </a:rPr>
              <a:t>tính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bù</a:t>
            </a:r>
            <a:r>
              <a:rPr lang="en-US" altLang="en-US" sz="2200" dirty="0">
                <a:latin typeface="Arial"/>
                <a:cs typeface="Arial"/>
              </a:rPr>
              <a:t> 1 </a:t>
            </a:r>
            <a:r>
              <a:rPr lang="en-US" altLang="en-US" sz="2200" dirty="0" err="1">
                <a:latin typeface="Arial"/>
                <a:cs typeface="Arial"/>
              </a:rPr>
              <a:t>của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đoạn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>
                <a:latin typeface="Arial"/>
                <a:cs typeface="Arial"/>
                <a:sym typeface="Wingdings" pitchFamily="2" charset="2"/>
              </a:rPr>
              <a:t> bit checksum</a:t>
            </a:r>
          </a:p>
          <a:p>
            <a:pPr>
              <a:lnSpc>
                <a:spcPct val="150000"/>
              </a:lnSpc>
              <a:spcBef>
                <a:spcPts val="456"/>
              </a:spcBef>
            </a:pPr>
            <a:r>
              <a:rPr lang="en-US" altLang="en-US" sz="2200" dirty="0" err="1">
                <a:latin typeface="Arial"/>
                <a:cs typeface="Arial"/>
                <a:sym typeface="Wingdings" pitchFamily="2" charset="2"/>
              </a:rPr>
              <a:t>Giải</a:t>
            </a:r>
            <a:r>
              <a:rPr lang="en-US" altLang="en-US" sz="2200" dirty="0">
                <a:latin typeface="Arial"/>
                <a:cs typeface="Arial"/>
                <a:sym typeface="Wingdings" pitchFamily="2" charset="2"/>
              </a:rPr>
              <a:t> </a:t>
            </a:r>
            <a:r>
              <a:rPr lang="en-US" altLang="en-US" sz="2200" dirty="0" err="1">
                <a:latin typeface="Arial"/>
                <a:cs typeface="Arial"/>
                <a:sym typeface="Wingdings" pitchFamily="2" charset="2"/>
              </a:rPr>
              <a:t>mã</a:t>
            </a:r>
            <a:r>
              <a:rPr lang="en-US" altLang="en-US" sz="2200" dirty="0">
                <a:latin typeface="Arial"/>
                <a:cs typeface="Arial"/>
                <a:sym typeface="Wingdings" pitchFamily="2" charset="2"/>
              </a:rPr>
              <a:t>: </a:t>
            </a:r>
            <a:r>
              <a:rPr lang="en-US" altLang="en-US" sz="2200" dirty="0" err="1">
                <a:latin typeface="Arial"/>
                <a:cs typeface="Arial"/>
                <a:sym typeface="Wingdings" pitchFamily="2" charset="2"/>
              </a:rPr>
              <a:t>tính</a:t>
            </a:r>
            <a:r>
              <a:rPr lang="en-US" altLang="en-US" sz="2200" dirty="0">
                <a:latin typeface="Arial"/>
                <a:cs typeface="Arial"/>
                <a:sym typeface="Wingdings" pitchFamily="2" charset="2"/>
              </a:rPr>
              <a:t> </a:t>
            </a:r>
            <a:r>
              <a:rPr lang="en-US" altLang="en-US" sz="2200" dirty="0" err="1">
                <a:latin typeface="Arial"/>
                <a:cs typeface="Arial"/>
                <a:sym typeface="Wingdings" pitchFamily="2" charset="2"/>
              </a:rPr>
              <a:t>bù</a:t>
            </a:r>
            <a:r>
              <a:rPr lang="en-US" altLang="en-US" sz="2200" dirty="0">
                <a:latin typeface="Arial"/>
                <a:cs typeface="Arial"/>
                <a:sym typeface="Wingdings" pitchFamily="2" charset="2"/>
              </a:rPr>
              <a:t> 1 </a:t>
            </a:r>
            <a:r>
              <a:rPr lang="en-US" altLang="en-US" sz="2200" dirty="0" err="1">
                <a:latin typeface="Arial"/>
                <a:cs typeface="Arial"/>
                <a:sym typeface="Wingdings" pitchFamily="2" charset="2"/>
              </a:rPr>
              <a:t>của</a:t>
            </a:r>
            <a:r>
              <a:rPr lang="en-US" altLang="en-US" sz="2200" dirty="0">
                <a:latin typeface="Arial"/>
                <a:cs typeface="Arial"/>
                <a:sym typeface="Wingdings" pitchFamily="2" charset="2"/>
              </a:rPr>
              <a:t> </a:t>
            </a:r>
            <a:r>
              <a:rPr lang="en-US" altLang="en-US" sz="2200" dirty="0" err="1">
                <a:latin typeface="Arial"/>
                <a:cs typeface="Arial"/>
                <a:sym typeface="Wingdings" pitchFamily="2" charset="2"/>
              </a:rPr>
              <a:t>đoạn</a:t>
            </a:r>
            <a:r>
              <a:rPr lang="en-US" altLang="en-US" sz="2200" dirty="0">
                <a:latin typeface="Arial"/>
                <a:cs typeface="Arial"/>
                <a:sym typeface="Wingdings" pitchFamily="2" charset="2"/>
              </a:rPr>
              <a:t> </a:t>
            </a:r>
            <a:r>
              <a:rPr lang="en-US" altLang="en-US" sz="2200" dirty="0" err="1">
                <a:latin typeface="Arial"/>
                <a:cs typeface="Arial"/>
                <a:sym typeface="Wingdings" pitchFamily="2" charset="2"/>
              </a:rPr>
              <a:t>cùng</a:t>
            </a:r>
            <a:r>
              <a:rPr lang="en-US" altLang="en-US" sz="2200" dirty="0">
                <a:latin typeface="Arial"/>
                <a:cs typeface="Arial"/>
                <a:sym typeface="Wingdings" pitchFamily="2" charset="2"/>
              </a:rPr>
              <a:t> </a:t>
            </a:r>
            <a:r>
              <a:rPr lang="en-US" altLang="en-US" sz="2200" dirty="0" err="1">
                <a:latin typeface="Arial"/>
                <a:cs typeface="Arial"/>
                <a:sym typeface="Wingdings" pitchFamily="2" charset="2"/>
              </a:rPr>
              <a:t>với</a:t>
            </a:r>
            <a:r>
              <a:rPr lang="en-US" altLang="en-US" sz="2200" dirty="0">
                <a:latin typeface="Arial"/>
                <a:cs typeface="Arial"/>
                <a:sym typeface="Wingdings" pitchFamily="2" charset="2"/>
              </a:rPr>
              <a:t> checksum</a:t>
            </a:r>
          </a:p>
          <a:p>
            <a:pPr>
              <a:lnSpc>
                <a:spcPct val="150000"/>
              </a:lnSpc>
              <a:spcBef>
                <a:spcPts val="456"/>
              </a:spcBef>
            </a:pPr>
            <a:r>
              <a:rPr lang="en-US" altLang="en-US" sz="2200" dirty="0" err="1">
                <a:latin typeface="Arial"/>
                <a:cs typeface="Arial"/>
                <a:sym typeface="Wingdings" pitchFamily="2" charset="2"/>
              </a:rPr>
              <a:t>Nếu</a:t>
            </a:r>
            <a:r>
              <a:rPr lang="en-US" altLang="en-US" sz="2200" dirty="0">
                <a:latin typeface="Arial"/>
                <a:cs typeface="Arial"/>
                <a:sym typeface="Wingdings" pitchFamily="2" charset="2"/>
              </a:rPr>
              <a:t> </a:t>
            </a:r>
            <a:r>
              <a:rPr lang="en-US" altLang="en-US" sz="2200" dirty="0" err="1">
                <a:latin typeface="Arial"/>
                <a:cs typeface="Arial"/>
                <a:sym typeface="Wingdings" pitchFamily="2" charset="2"/>
              </a:rPr>
              <a:t>kết</a:t>
            </a:r>
            <a:r>
              <a:rPr lang="en-US" altLang="en-US" sz="2200" dirty="0">
                <a:latin typeface="Arial"/>
                <a:cs typeface="Arial"/>
                <a:sym typeface="Wingdings" pitchFamily="2" charset="2"/>
              </a:rPr>
              <a:t> </a:t>
            </a:r>
            <a:r>
              <a:rPr lang="en-US" altLang="en-US" sz="2200" dirty="0" err="1">
                <a:latin typeface="Arial"/>
                <a:cs typeface="Arial"/>
                <a:sym typeface="Wingdings" pitchFamily="2" charset="2"/>
              </a:rPr>
              <a:t>quả</a:t>
            </a:r>
            <a:r>
              <a:rPr lang="en-US" altLang="en-US" sz="2200" dirty="0">
                <a:latin typeface="Arial"/>
                <a:cs typeface="Arial"/>
                <a:sym typeface="Wingdings" pitchFamily="2" charset="2"/>
              </a:rPr>
              <a:t> = 0: </a:t>
            </a:r>
            <a:r>
              <a:rPr lang="en-US" altLang="en-US" sz="2200" dirty="0" err="1">
                <a:latin typeface="Arial"/>
                <a:cs typeface="Arial"/>
                <a:sym typeface="Wingdings" pitchFamily="2" charset="2"/>
              </a:rPr>
              <a:t>chấp</a:t>
            </a:r>
            <a:r>
              <a:rPr lang="en-US" altLang="en-US" sz="2200" dirty="0">
                <a:latin typeface="Arial"/>
                <a:cs typeface="Arial"/>
                <a:sym typeface="Wingdings" pitchFamily="2" charset="2"/>
              </a:rPr>
              <a:t> </a:t>
            </a:r>
            <a:r>
              <a:rPr lang="en-US" altLang="en-US" sz="2200" dirty="0" err="1">
                <a:latin typeface="Arial"/>
                <a:cs typeface="Arial"/>
                <a:sym typeface="Wingdings" pitchFamily="2" charset="2"/>
              </a:rPr>
              <a:t>nhận</a:t>
            </a:r>
            <a:endParaRPr lang="en-US" altLang="en-US" sz="2200" dirty="0">
              <a:latin typeface="Arial"/>
              <a:cs typeface="Arial"/>
              <a:sym typeface="Wingdings" pitchFamily="2" charset="2"/>
            </a:endParaRPr>
          </a:p>
          <a:p>
            <a:pPr>
              <a:lnSpc>
                <a:spcPct val="150000"/>
              </a:lnSpc>
              <a:spcBef>
                <a:spcPts val="456"/>
              </a:spcBef>
            </a:pPr>
            <a:r>
              <a:rPr lang="en-US" altLang="en-US" sz="2200" dirty="0" err="1">
                <a:latin typeface="Arial"/>
                <a:cs typeface="Arial"/>
              </a:rPr>
              <a:t>Nếu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kết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quả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khác</a:t>
            </a:r>
            <a:r>
              <a:rPr lang="en-US" altLang="en-US" sz="2200" dirty="0">
                <a:latin typeface="Arial"/>
                <a:cs typeface="Arial"/>
              </a:rPr>
              <a:t> 0: </a:t>
            </a:r>
            <a:r>
              <a:rPr lang="en-US" altLang="en-US" sz="2200" dirty="0" err="1">
                <a:latin typeface="Arial"/>
                <a:cs typeface="Arial"/>
              </a:rPr>
              <a:t>từ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chối</a:t>
            </a:r>
            <a:endParaRPr lang="en-US" altLang="en-US"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8984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F85EA-8BEB-0A4D-9948-1FF2A68F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Nhóm 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82DC99-7055-F649-8BD6-27C172733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Chương </a:t>
            </a:r>
            <a:r>
              <a:rPr lang="en-US"/>
              <a:t>4</a:t>
            </a:r>
            <a:r>
              <a:rPr lang="vi-VN"/>
              <a:t> – Kỹ thuật </a:t>
            </a:r>
            <a:r>
              <a:rPr lang="en-US"/>
              <a:t>mã hóa kênh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9179B-5F07-3543-8C9F-03231D6D0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A618ED-C5C0-7741-90A0-10CC890EBB5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55123" y="1676400"/>
            <a:ext cx="8936477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718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EA395-892C-4B4C-894C-4B0311D1D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332215-432B-4B44-A14B-F2F82E032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Chương </a:t>
            </a:r>
            <a:r>
              <a:rPr lang="en-US"/>
              <a:t>4</a:t>
            </a:r>
            <a:r>
              <a:rPr lang="vi-VN"/>
              <a:t> – Kỹ thuật </a:t>
            </a:r>
            <a:r>
              <a:rPr lang="en-US"/>
              <a:t>mã hóa kênh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A59132-FA42-0340-915D-47BD961D7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C65B110-2138-A64A-B063-085546D8B54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0" y="89263"/>
            <a:ext cx="5181600" cy="4660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67BBE7-D14D-8F47-895B-5DFC00B94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900" y="3250837"/>
            <a:ext cx="56515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792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7DE4D-A2AB-AB42-A72F-689B424E4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Nhóm 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4E6EE9-F1DB-6A4C-B4B1-5021B47CD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Chương </a:t>
            </a:r>
            <a:r>
              <a:rPr lang="en-US"/>
              <a:t>4</a:t>
            </a:r>
            <a:r>
              <a:rPr lang="vi-VN"/>
              <a:t> – Kỹ thuật </a:t>
            </a:r>
            <a:r>
              <a:rPr lang="en-US"/>
              <a:t>mã hóa kênh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4047F-8FA1-2C4E-9392-C9EC20F95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37306A2-0362-8448-82AD-7345C1D0B2C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28600" y="1481646"/>
            <a:ext cx="8686800" cy="458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787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A315E-F04E-444D-8A9F-EDA7E4456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Nhóm 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8AC9B2-4CDE-874F-83E3-57582F386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Chương </a:t>
            </a:r>
            <a:r>
              <a:rPr lang="en-US"/>
              <a:t>4</a:t>
            </a:r>
            <a:r>
              <a:rPr lang="vi-VN"/>
              <a:t> – Kỹ thuật </a:t>
            </a:r>
            <a:r>
              <a:rPr lang="en-US"/>
              <a:t>mã hóa kênh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FDDF3-A957-0344-A955-2F8A3CAA8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ABA070-B79B-AC42-8746-AFC6288AB23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28600" y="1457325"/>
            <a:ext cx="86868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45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11162-4629-FC42-AEB2-6B09FE33A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Nhóm 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3C8F80-A37E-364F-BC8F-1A5E7DA08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Chương </a:t>
            </a:r>
            <a:r>
              <a:rPr lang="en-US"/>
              <a:t>4</a:t>
            </a:r>
            <a:r>
              <a:rPr lang="vi-VN"/>
              <a:t> – Kỹ thuật </a:t>
            </a:r>
            <a:r>
              <a:rPr lang="en-US"/>
              <a:t>mã hóa kênh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CE6D4-B668-F844-8A8F-07C44F19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2298082-EE9E-9642-AD96-C43A297E719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28600" y="1315299"/>
            <a:ext cx="8686800" cy="491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676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F9831-677D-144E-83B8-A8F20A942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1B4DC8-BA2D-0045-8B18-9391C603C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Chương </a:t>
            </a:r>
            <a:r>
              <a:rPr lang="en-US"/>
              <a:t>4</a:t>
            </a:r>
            <a:r>
              <a:rPr lang="vi-VN"/>
              <a:t> – Kỹ thuật </a:t>
            </a:r>
            <a:r>
              <a:rPr lang="en-US"/>
              <a:t>mã hóa kênh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97544-8E20-A940-80F9-5700D7891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15666B8-C42F-2B49-B127-A0BF1A0A1CF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28600" y="1582124"/>
            <a:ext cx="8686800" cy="437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169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10538</TotalTime>
  <Words>1632</Words>
  <Application>Microsoft Macintosh PowerPoint</Application>
  <PresentationFormat>On-screen Show (4:3)</PresentationFormat>
  <Paragraphs>291</Paragraphs>
  <Slides>39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Arial</vt:lpstr>
      <vt:lpstr>Calibri</vt:lpstr>
      <vt:lpstr>Cambria Math</vt:lpstr>
      <vt:lpstr>Courier New</vt:lpstr>
      <vt:lpstr>Tahoma</vt:lpstr>
      <vt:lpstr>Times New Roman</vt:lpstr>
      <vt:lpstr>Tw Cen MT</vt:lpstr>
      <vt:lpstr>Wingdings</vt:lpstr>
      <vt:lpstr>Median</vt:lpstr>
      <vt:lpstr>Equation</vt:lpstr>
      <vt:lpstr>Sửa bài tập về nhà – mã hoá nguồn</vt:lpstr>
      <vt:lpstr>Nhóm 2</vt:lpstr>
      <vt:lpstr>Nhóm 2</vt:lpstr>
      <vt:lpstr>Nhóm 3</vt:lpstr>
      <vt:lpstr>PowerPoint Presentation</vt:lpstr>
      <vt:lpstr>Nhóm 4</vt:lpstr>
      <vt:lpstr>Nhóm 4</vt:lpstr>
      <vt:lpstr>Nhóm 4</vt:lpstr>
      <vt:lpstr>PowerPoint Presentation</vt:lpstr>
      <vt:lpstr>Nhóm 6</vt:lpstr>
      <vt:lpstr>PowerPoint Presentation</vt:lpstr>
      <vt:lpstr>PowerPoint Presentation</vt:lpstr>
      <vt:lpstr>Chương 4:  KỸ thuật MÃ HÓA KÊNH</vt:lpstr>
      <vt:lpstr>Hệ thống thông tin số điển hình</vt:lpstr>
      <vt:lpstr>Nội dung</vt:lpstr>
      <vt:lpstr>Nội dung</vt:lpstr>
      <vt:lpstr>Cơ sở lý thuyết mã hoá kênh</vt:lpstr>
      <vt:lpstr>Giới thiệu các kỹ thuật điều khiển lỗi</vt:lpstr>
      <vt:lpstr>Phân loại mã hóa kênh</vt:lpstr>
      <vt:lpstr>Mã khối</vt:lpstr>
      <vt:lpstr>Mã khối tuyến tính</vt:lpstr>
      <vt:lpstr>Mã vòng</vt:lpstr>
      <vt:lpstr>Khả năng phát hiện và sửa lỗi của mã khối</vt:lpstr>
      <vt:lpstr>Ví dụ khả năng phát hiện và sửa lỗi</vt:lpstr>
      <vt:lpstr>Quan hệ giữa n và k (sai 1 lỗi)</vt:lpstr>
      <vt:lpstr>Giải mã</vt:lpstr>
      <vt:lpstr>Bài toán</vt:lpstr>
      <vt:lpstr>Giải mã quyết định cứng</vt:lpstr>
      <vt:lpstr>Ví dụ giải mã quyết định cứng</vt:lpstr>
      <vt:lpstr>Giải mã quyết định mềm</vt:lpstr>
      <vt:lpstr>Ví dụ giải mã quyết định mềm</vt:lpstr>
      <vt:lpstr>PowerPoint Presentation</vt:lpstr>
      <vt:lpstr>Nội dung</vt:lpstr>
      <vt:lpstr>Mã kiểm tra chẵn lẻ (parity)</vt:lpstr>
      <vt:lpstr>Mã hóa và giải mã</vt:lpstr>
      <vt:lpstr>Khả năng phát hiện và sửa lỗi</vt:lpstr>
      <vt:lpstr>Mạch tính bit P</vt:lpstr>
      <vt:lpstr>Mã checksum</vt:lpstr>
      <vt:lpstr>Mã hoá và giải mã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Chương 3  Phân tích tẦn sỐ  cho tín hiỆu và hỆ thỐng</dc:title>
  <dc:creator>sony</dc:creator>
  <cp:lastModifiedBy>Microsoft Office User</cp:lastModifiedBy>
  <cp:revision>503</cp:revision>
  <cp:lastPrinted>2020-02-19T10:06:43Z</cp:lastPrinted>
  <dcterms:created xsi:type="dcterms:W3CDTF">2011-06-12T11:37:37Z</dcterms:created>
  <dcterms:modified xsi:type="dcterms:W3CDTF">2021-11-05T09:44:32Z</dcterms:modified>
</cp:coreProperties>
</file>